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 id="428" r:id="rId116"/>
    <p:sldId id="429" r:id="rId117"/>
    <p:sldId id="439" r:id="rId118"/>
    <p:sldId id="431" r:id="rId119"/>
    <p:sldId id="440" r:id="rId120"/>
    <p:sldId id="433" r:id="rId121"/>
    <p:sldId id="441" r:id="rId122"/>
    <p:sldId id="435" r:id="rId123"/>
    <p:sldId id="436" r:id="rId124"/>
    <p:sldId id="437" r:id="rId125"/>
    <p:sldId id="438" r:id="rId126"/>
  </p:sldIdLst>
  <p:sldSz cx="9144000" cy="6858000" type="screen4x3"/>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4" d="100"/>
          <a:sy n="74" d="100"/>
        </p:scale>
        <p:origin x="60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lvl1pPr>
          </a:lstStyle>
          <a:p>
            <a:r>
              <a:rPr lang="es-ES" smtClean="0"/>
              <a:t>Haga clic para modificar el estilo de título del patrón</a:t>
            </a:r>
            <a:endParaRPr lang="bs-Latn-BA" dirty="0"/>
          </a:p>
        </p:txBody>
      </p:sp>
      <p:sp>
        <p:nvSpPr>
          <p:cNvPr id="3" name="Subtitle 2"/>
          <p:cNvSpPr>
            <a:spLocks noGrp="1"/>
          </p:cNvSpPr>
          <p:nvPr>
            <p:ph type="subTitle" idx="1"/>
          </p:nvPr>
        </p:nvSpPr>
        <p:spPr>
          <a:xfrm>
            <a:off x="1371600" y="3717032"/>
            <a:ext cx="6400800" cy="504056"/>
          </a:xfrm>
        </p:spPr>
        <p:txBody>
          <a:bodyPr anchor="ct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bs-Latn-BA" dirty="0"/>
          </a:p>
        </p:txBody>
      </p:sp>
      <p:sp>
        <p:nvSpPr>
          <p:cNvPr id="4" name="Date Placeholder 3"/>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2406498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bs-Latn-BA"/>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137818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bs-Latn-B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41940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lstStyle>
            <a:lvl1pPr>
              <a:defRPr b="1">
                <a:solidFill>
                  <a:schemeClr val="bg1"/>
                </a:solidFill>
                <a:latin typeface="Microsoft New Tai Lue" pitchFamily="34" charset="0"/>
                <a:cs typeface="Microsoft New Tai Lue" pitchFamily="34" charset="0"/>
              </a:defRPr>
            </a:lvl1pPr>
          </a:lstStyle>
          <a:p>
            <a:r>
              <a:rPr lang="es-ES" smtClean="0"/>
              <a:t>Haga clic para modificar el estilo de título del patrón</a:t>
            </a:r>
            <a:endParaRPr lang="bs-Latn-BA" dirty="0"/>
          </a:p>
        </p:txBody>
      </p:sp>
      <p:sp>
        <p:nvSpPr>
          <p:cNvPr id="3" name="Content Placeholder 2"/>
          <p:cNvSpPr>
            <a:spLocks noGrp="1"/>
          </p:cNvSpPr>
          <p:nvPr>
            <p:ph idx="1"/>
          </p:nvPr>
        </p:nvSpPr>
        <p:spPr/>
        <p:txBody>
          <a:bodyPr/>
          <a:lstStyle>
            <a:lvl1pPr>
              <a:defRPr>
                <a:solidFill>
                  <a:schemeClr val="bg1"/>
                </a:solidFill>
                <a:latin typeface="Microsoft New Tai Lue" pitchFamily="34" charset="0"/>
                <a:cs typeface="Microsoft New Tai Lue" pitchFamily="34" charset="0"/>
              </a:defRPr>
            </a:lvl1pPr>
            <a:lvl2pPr>
              <a:defRPr>
                <a:solidFill>
                  <a:schemeClr val="bg1"/>
                </a:solidFill>
                <a:latin typeface="Microsoft New Tai Lue" pitchFamily="34" charset="0"/>
                <a:cs typeface="Microsoft New Tai Lue" pitchFamily="34" charset="0"/>
              </a:defRPr>
            </a:lvl2pPr>
            <a:lvl3pPr>
              <a:defRPr>
                <a:solidFill>
                  <a:schemeClr val="bg1"/>
                </a:solidFill>
                <a:latin typeface="Microsoft New Tai Lue" pitchFamily="34" charset="0"/>
                <a:cs typeface="Microsoft New Tai Lue" pitchFamily="34" charset="0"/>
              </a:defRPr>
            </a:lvl3pPr>
            <a:lvl4pPr>
              <a:defRPr>
                <a:solidFill>
                  <a:schemeClr val="bg1"/>
                </a:solidFill>
                <a:latin typeface="Microsoft New Tai Lue" pitchFamily="34" charset="0"/>
                <a:cs typeface="Microsoft New Tai Lue" pitchFamily="34" charset="0"/>
              </a:defRPr>
            </a:lvl4pPr>
            <a:lvl5pPr>
              <a:defRPr>
                <a:solidFill>
                  <a:schemeClr val="bg1"/>
                </a:solidFill>
                <a:latin typeface="Microsoft New Tai Lue" pitchFamily="34" charset="0"/>
                <a:cs typeface="Microsoft New Tai Lue" pitchFamily="34" charset="0"/>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dirty="0"/>
          </a:p>
        </p:txBody>
      </p:sp>
      <p:sp>
        <p:nvSpPr>
          <p:cNvPr id="4" name="Date Placeholder 3"/>
          <p:cNvSpPr>
            <a:spLocks noGrp="1"/>
          </p:cNvSpPr>
          <p:nvPr>
            <p:ph type="dt" sz="half" idx="10"/>
          </p:nvPr>
        </p:nvSpPr>
        <p:spPr>
          <a:xfrm>
            <a:off x="464840" y="6498803"/>
            <a:ext cx="2133600" cy="365125"/>
          </a:xfrm>
        </p:spPr>
        <p:txBody>
          <a:bodyPr/>
          <a:lstStyle>
            <a:lvl1pPr>
              <a:defRPr>
                <a:solidFill>
                  <a:schemeClr val="bg1"/>
                </a:solidFill>
                <a:latin typeface="Microsoft New Tai Lue" pitchFamily="34" charset="0"/>
                <a:cs typeface="Microsoft New Tai Lue" pitchFamily="34" charset="0"/>
              </a:defRPr>
            </a:lvl1pPr>
          </a:lstStyle>
          <a:p>
            <a:fld id="{4BEA1FFC-0729-4B4E-874A-BB33F34F7B19}" type="datetimeFigureOut">
              <a:rPr lang="bs-Latn-BA" smtClean="0"/>
              <a:pPr/>
              <a:t>7.7.2014</a:t>
            </a:fld>
            <a:endParaRPr lang="bs-Latn-BA"/>
          </a:p>
        </p:txBody>
      </p:sp>
      <p:sp>
        <p:nvSpPr>
          <p:cNvPr id="5" name="Footer Placeholder 4"/>
          <p:cNvSpPr>
            <a:spLocks noGrp="1"/>
          </p:cNvSpPr>
          <p:nvPr>
            <p:ph type="ftr" sz="quarter" idx="11"/>
          </p:nvPr>
        </p:nvSpPr>
        <p:spPr>
          <a:xfrm>
            <a:off x="3131840" y="6498803"/>
            <a:ext cx="2895600" cy="365125"/>
          </a:xfrm>
        </p:spPr>
        <p:txBody>
          <a:bodyPr/>
          <a:lstStyle>
            <a:lvl1pPr>
              <a:defRPr>
                <a:solidFill>
                  <a:schemeClr val="bg1"/>
                </a:solidFill>
                <a:latin typeface="Microsoft New Tai Lue" pitchFamily="34" charset="0"/>
                <a:cs typeface="Microsoft New Tai Lue" pitchFamily="34" charset="0"/>
              </a:defRPr>
            </a:lvl1pPr>
          </a:lstStyle>
          <a:p>
            <a:endParaRPr lang="bs-Latn-BA" dirty="0"/>
          </a:p>
        </p:txBody>
      </p:sp>
      <p:sp>
        <p:nvSpPr>
          <p:cNvPr id="6" name="Slide Number Placeholder 5"/>
          <p:cNvSpPr>
            <a:spLocks noGrp="1"/>
          </p:cNvSpPr>
          <p:nvPr>
            <p:ph type="sldNum" sz="quarter" idx="12"/>
          </p:nvPr>
        </p:nvSpPr>
        <p:spPr>
          <a:xfrm>
            <a:off x="6560840" y="6498803"/>
            <a:ext cx="2133600" cy="365125"/>
          </a:xfrm>
        </p:spPr>
        <p:txBody>
          <a:bodyPr/>
          <a:lstStyle>
            <a:lvl1pPr>
              <a:defRPr>
                <a:solidFill>
                  <a:schemeClr val="bg1"/>
                </a:solidFill>
                <a:latin typeface="Microsoft New Tai Lue" pitchFamily="34" charset="0"/>
                <a:cs typeface="Microsoft New Tai Lue" pitchFamily="34" charset="0"/>
              </a:defRPr>
            </a:lvl1pPr>
          </a:lstStyle>
          <a:p>
            <a:fld id="{D71A774C-E981-4CCA-AA75-161A658A4D12}" type="slidenum">
              <a:rPr lang="bs-Latn-BA" smtClean="0"/>
              <a:pPr/>
              <a:t>‹Nº›</a:t>
            </a:fld>
            <a:endParaRPr lang="bs-Latn-BA"/>
          </a:p>
        </p:txBody>
      </p:sp>
    </p:spTree>
    <p:extLst>
      <p:ext uri="{BB962C8B-B14F-4D97-AF65-F5344CB8AC3E}">
        <p14:creationId xmlns:p14="http://schemas.microsoft.com/office/powerpoint/2010/main" val="2340254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bs-Latn-BA"/>
          </a:p>
        </p:txBody>
      </p:sp>
      <p:sp>
        <p:nvSpPr>
          <p:cNvPr id="3" name="Text Placeholder 2"/>
          <p:cNvSpPr>
            <a:spLocks noGrp="1"/>
          </p:cNvSpPr>
          <p:nvPr>
            <p:ph type="body" idx="1"/>
          </p:nvPr>
        </p:nvSpPr>
        <p:spPr>
          <a:xfrm>
            <a:off x="722313" y="3861048"/>
            <a:ext cx="7772400" cy="432048"/>
          </a:xfrm>
        </p:spPr>
        <p:txBody>
          <a:bodyPr anchor="ct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1721858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bs-Latn-B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5" name="Date Placeholder 4"/>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89629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bs-Latn-B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7" name="Date Placeholder 6"/>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8" name="Footer Placeholder 7"/>
          <p:cNvSpPr>
            <a:spLocks noGrp="1"/>
          </p:cNvSpPr>
          <p:nvPr>
            <p:ph type="ftr" sz="quarter" idx="11"/>
          </p:nvPr>
        </p:nvSpPr>
        <p:spPr/>
        <p:txBody>
          <a:bodyPr/>
          <a:lstStyle/>
          <a:p>
            <a:endParaRPr lang="bs-Latn-BA"/>
          </a:p>
        </p:txBody>
      </p:sp>
      <p:sp>
        <p:nvSpPr>
          <p:cNvPr id="9" name="Slide Number Placeholder 8"/>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207144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bs-Latn-BA"/>
          </a:p>
        </p:txBody>
      </p:sp>
      <p:sp>
        <p:nvSpPr>
          <p:cNvPr id="3" name="Date Placeholder 2"/>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4" name="Footer Placeholder 3"/>
          <p:cNvSpPr>
            <a:spLocks noGrp="1"/>
          </p:cNvSpPr>
          <p:nvPr>
            <p:ph type="ftr" sz="quarter" idx="11"/>
          </p:nvPr>
        </p:nvSpPr>
        <p:spPr/>
        <p:txBody>
          <a:bodyPr/>
          <a:lstStyle/>
          <a:p>
            <a:endParaRPr lang="bs-Latn-BA"/>
          </a:p>
        </p:txBody>
      </p:sp>
      <p:sp>
        <p:nvSpPr>
          <p:cNvPr id="5" name="Slide Number Placeholder 4"/>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213394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3" name="Footer Placeholder 2"/>
          <p:cNvSpPr>
            <a:spLocks noGrp="1"/>
          </p:cNvSpPr>
          <p:nvPr>
            <p:ph type="ftr" sz="quarter" idx="11"/>
          </p:nvPr>
        </p:nvSpPr>
        <p:spPr/>
        <p:txBody>
          <a:bodyPr/>
          <a:lstStyle/>
          <a:p>
            <a:endParaRPr lang="bs-Latn-BA"/>
          </a:p>
        </p:txBody>
      </p:sp>
      <p:sp>
        <p:nvSpPr>
          <p:cNvPr id="4" name="Slide Number Placeholder 3"/>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7535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bs-Latn-B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80030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bs-Latn-B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bs-Latn-B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EA1FFC-0729-4B4E-874A-BB33F34F7B19}" type="datetimeFigureOut">
              <a:rPr lang="bs-Latn-BA" smtClean="0"/>
              <a:t>7.7.2014</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‹Nº›</a:t>
            </a:fld>
            <a:endParaRPr lang="bs-Latn-BA"/>
          </a:p>
        </p:txBody>
      </p:sp>
    </p:spTree>
    <p:extLst>
      <p:ext uri="{BB962C8B-B14F-4D97-AF65-F5344CB8AC3E}">
        <p14:creationId xmlns:p14="http://schemas.microsoft.com/office/powerpoint/2010/main" val="14899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19256" cy="1143000"/>
          </a:xfrm>
          <a:prstGeom prst="rect">
            <a:avLst/>
          </a:prstGeom>
          <a:solidFill>
            <a:schemeClr val="tx1">
              <a:alpha val="57000"/>
            </a:schemeClr>
          </a:solidFill>
        </p:spPr>
        <p:txBody>
          <a:bodyPr vert="horz" lIns="91440" tIns="45720" rIns="91440" bIns="45720" rtlCol="0" anchor="ctr">
            <a:noAutofit/>
          </a:bodyPr>
          <a:lstStyle/>
          <a:p>
            <a:r>
              <a:rPr lang="es-ES" smtClean="0"/>
              <a:t>Haga clic para modificar el estilo de título del patrón</a:t>
            </a:r>
            <a:endParaRPr lang="bs-Latn-BA" dirty="0"/>
          </a:p>
        </p:txBody>
      </p:sp>
      <p:sp>
        <p:nvSpPr>
          <p:cNvPr id="3" name="Text Placeholder 2"/>
          <p:cNvSpPr>
            <a:spLocks noGrp="1"/>
          </p:cNvSpPr>
          <p:nvPr>
            <p:ph type="body" idx="1"/>
          </p:nvPr>
        </p:nvSpPr>
        <p:spPr>
          <a:xfrm>
            <a:off x="457200" y="1556792"/>
            <a:ext cx="8229600" cy="4569371"/>
          </a:xfrm>
          <a:prstGeom prst="rect">
            <a:avLst/>
          </a:prstGeom>
          <a:solidFill>
            <a:schemeClr val="tx1">
              <a:alpha val="57000"/>
            </a:schemeClr>
          </a:solidFill>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bs-Latn-BA" dirty="0"/>
          </a:p>
        </p:txBody>
      </p:sp>
      <p:sp>
        <p:nvSpPr>
          <p:cNvPr id="4" name="Date Placeholder 3"/>
          <p:cNvSpPr>
            <a:spLocks noGrp="1"/>
          </p:cNvSpPr>
          <p:nvPr>
            <p:ph type="dt" sz="half" idx="2"/>
          </p:nvPr>
        </p:nvSpPr>
        <p:spPr>
          <a:xfrm>
            <a:off x="457200" y="6448251"/>
            <a:ext cx="2133600" cy="365125"/>
          </a:xfrm>
          <a:prstGeom prst="rect">
            <a:avLst/>
          </a:prstGeom>
        </p:spPr>
        <p:txBody>
          <a:bodyPr vert="horz" lIns="91440" tIns="45720" rIns="91440" bIns="45720" rtlCol="0" anchor="ctr"/>
          <a:lstStyle>
            <a:lvl1pPr algn="l">
              <a:defRPr sz="1200">
                <a:solidFill>
                  <a:schemeClr val="bg1"/>
                </a:solidFill>
              </a:defRPr>
            </a:lvl1pPr>
          </a:lstStyle>
          <a:p>
            <a:fld id="{4BEA1FFC-0729-4B4E-874A-BB33F34F7B19}" type="datetimeFigureOut">
              <a:rPr lang="bs-Latn-BA" smtClean="0"/>
              <a:pPr/>
              <a:t>7.7.2014</a:t>
            </a:fld>
            <a:endParaRPr lang="bs-Latn-BA"/>
          </a:p>
        </p:txBody>
      </p:sp>
      <p:sp>
        <p:nvSpPr>
          <p:cNvPr id="5" name="Footer Placeholder 4"/>
          <p:cNvSpPr>
            <a:spLocks noGrp="1"/>
          </p:cNvSpPr>
          <p:nvPr>
            <p:ph type="ftr" sz="quarter" idx="3"/>
          </p:nvPr>
        </p:nvSpPr>
        <p:spPr>
          <a:xfrm>
            <a:off x="3124200" y="6448251"/>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bs-Latn-BA"/>
          </a:p>
        </p:txBody>
      </p:sp>
      <p:sp>
        <p:nvSpPr>
          <p:cNvPr id="6" name="Slide Number Placeholder 5"/>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200">
                <a:solidFill>
                  <a:schemeClr val="bg1"/>
                </a:solidFill>
              </a:defRPr>
            </a:lvl1pPr>
          </a:lstStyle>
          <a:p>
            <a:fld id="{D71A774C-E981-4CCA-AA75-161A658A4D12}" type="slidenum">
              <a:rPr lang="bs-Latn-BA" smtClean="0"/>
              <a:pPr/>
              <a:t>‹Nº›</a:t>
            </a:fld>
            <a:endParaRPr lang="bs-Latn-BA"/>
          </a:p>
        </p:txBody>
      </p:sp>
    </p:spTree>
    <p:extLst>
      <p:ext uri="{BB962C8B-B14F-4D97-AF65-F5344CB8AC3E}">
        <p14:creationId xmlns:p14="http://schemas.microsoft.com/office/powerpoint/2010/main" val="141317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5400" b="1" kern="1200">
          <a:solidFill>
            <a:schemeClr val="bg1"/>
          </a:solidFill>
          <a:latin typeface="Microsoft New Tai Lue" pitchFamily="34" charset="0"/>
          <a:ea typeface="+mj-ea"/>
          <a:cs typeface="Microsoft New Tai Lue"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hyperlink" Target="http://www.mobileiron.com/" TargetMode="External"/><Relationship Id="rId3" Type="http://schemas.openxmlformats.org/officeDocument/2006/relationships/hyperlink" Target="http://www.absolute.com/" TargetMode="External"/><Relationship Id="rId7" Type="http://schemas.openxmlformats.org/officeDocument/2006/relationships/hyperlink" Target="http://www1.good.com/" TargetMode="External"/><Relationship Id="rId2" Type="http://schemas.openxmlformats.org/officeDocument/2006/relationships/hyperlink" Target="http://www.zenprise.com/" TargetMode="External"/><Relationship Id="rId1" Type="http://schemas.openxmlformats.org/officeDocument/2006/relationships/slideLayout" Target="../slideLayouts/slideLayout2.xml"/><Relationship Id="rId6" Type="http://schemas.openxmlformats.org/officeDocument/2006/relationships/hyperlink" Target="http://www.air-watch.com/" TargetMode="External"/><Relationship Id="rId11" Type="http://schemas.openxmlformats.org/officeDocument/2006/relationships/hyperlink" Target="http://www.device-mangement-software.com/" TargetMode="External"/><Relationship Id="rId5" Type="http://schemas.openxmlformats.org/officeDocument/2006/relationships/hyperlink" Target="http://www.sicap.com/" TargetMode="External"/><Relationship Id="rId10" Type="http://schemas.openxmlformats.org/officeDocument/2006/relationships/hyperlink" Target="http://www.tarmac-mdm.com/" TargetMode="External"/><Relationship Id="rId4" Type="http://schemas.openxmlformats.org/officeDocument/2006/relationships/hyperlink" Target="http://www.sybase.com/" TargetMode="External"/><Relationship Id="rId9" Type="http://schemas.openxmlformats.org/officeDocument/2006/relationships/hyperlink" Target="http://www.tangoe.co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www.f-secure.com/" TargetMode="External"/><Relationship Id="rId3" Type="http://schemas.openxmlformats.org/officeDocument/2006/relationships/hyperlink" Target="http://www.avg.com/" TargetMode="External"/><Relationship Id="rId7" Type="http://schemas.openxmlformats.org/officeDocument/2006/relationships/hyperlink" Target="http://www.kaspersky.com/" TargetMode="External"/><Relationship Id="rId2" Type="http://schemas.openxmlformats.org/officeDocument/2006/relationships/hyperlink" Target="https://www.mcafeemobilessecurity.com/" TargetMode="External"/><Relationship Id="rId1" Type="http://schemas.openxmlformats.org/officeDocument/2006/relationships/slideLayout" Target="../slideLayouts/slideLayout2.xml"/><Relationship Id="rId6" Type="http://schemas.openxmlformats.org/officeDocument/2006/relationships/hyperlink" Target="http://www.eset.com/" TargetMode="External"/><Relationship Id="rId11" Type="http://schemas.openxmlformats.org/officeDocument/2006/relationships/hyperlink" Target="http://www.netqin.com/" TargetMode="External"/><Relationship Id="rId5" Type="http://schemas.openxmlformats.org/officeDocument/2006/relationships/hyperlink" Target="http://us.norton.com/" TargetMode="External"/><Relationship Id="rId10" Type="http://schemas.openxmlformats.org/officeDocument/2006/relationships/hyperlink" Target="http://www.webroot.com/" TargetMode="External"/><Relationship Id="rId4" Type="http://schemas.openxmlformats.org/officeDocument/2006/relationships/hyperlink" Target="http://www.avast.com/" TargetMode="External"/><Relationship Id="rId9" Type="http://schemas.openxmlformats.org/officeDocument/2006/relationships/hyperlink" Target="http://www.trendmicr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techtastico.com/files/2008/07/pwnage-tool.p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limera1n.co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jailbreakm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blackra1n.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ihoundsoftware.com/" TargetMode="External"/><Relationship Id="rId2" Type="http://schemas.openxmlformats.org/officeDocument/2006/relationships/hyperlink" Target="https://itunes.apple.com/" TargetMode="External"/><Relationship Id="rId1" Type="http://schemas.openxmlformats.org/officeDocument/2006/relationships/slideLayout" Target="../slideLayouts/slideLayout2.xml"/><Relationship Id="rId5" Type="http://schemas.openxmlformats.org/officeDocument/2006/relationships/hyperlink" Target="http://ilocalis.com/" TargetMode="External"/><Relationship Id="rId4" Type="http://schemas.openxmlformats.org/officeDocument/2006/relationships/hyperlink" Target="http://www.gadgettrak.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050" name="Rectangle 2"/>
          <p:cNvSpPr>
            <a:spLocks noGrp="1" noChangeArrowheads="1"/>
          </p:cNvSpPr>
          <p:nvPr>
            <p:ph type="ctrTitle"/>
          </p:nvPr>
        </p:nvSpPr>
        <p:spPr/>
        <p:txBody>
          <a:bodyPr/>
          <a:lstStyle/>
          <a:p>
            <a:r>
              <a:rPr lang="es-BO" dirty="0" smtClean="0"/>
              <a:t>16 </a:t>
            </a:r>
            <a:r>
              <a:rPr lang="es-BO" dirty="0" smtClean="0"/>
              <a:t>Hackeando</a:t>
            </a:r>
            <a:r>
              <a:rPr lang="es-BO" dirty="0" smtClean="0"/>
              <a:t> Plataformas móviles</a:t>
            </a:r>
            <a:endParaRPr lang="es-BO" dirty="0"/>
          </a:p>
        </p:txBody>
      </p:sp>
      <p:sp>
        <p:nvSpPr>
          <p:cNvPr id="2051" name="Rectangle 3"/>
          <p:cNvSpPr>
            <a:spLocks noGrp="1" noChangeArrowheads="1"/>
          </p:cNvSpPr>
          <p:nvPr>
            <p:ph type="subTitle" idx="1"/>
          </p:nvPr>
        </p:nvSpPr>
        <p:spPr/>
        <p:txBody>
          <a:bodyPr>
            <a:normAutofit fontScale="92500" lnSpcReduction="10000"/>
          </a:bodyPr>
          <a:lstStyle/>
          <a:p>
            <a:r>
              <a:rPr lang="es-BO" dirty="0" smtClean="0"/>
              <a:t>Julio Javier Iglesias Pérez</a:t>
            </a:r>
            <a:endParaRPr lang="es-BO" sz="2400" dirty="0" smtClean="0"/>
          </a:p>
        </p:txBody>
      </p:sp>
    </p:spTree>
    <p:extLst>
      <p:ext uri="{BB962C8B-B14F-4D97-AF65-F5344CB8AC3E}">
        <p14:creationId xmlns:p14="http://schemas.microsoft.com/office/powerpoint/2010/main" val="724078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3" name="Marcador de contenido 2"/>
          <p:cNvSpPr>
            <a:spLocks noGrp="1"/>
          </p:cNvSpPr>
          <p:nvPr>
            <p:ph idx="1"/>
          </p:nvPr>
        </p:nvSpPr>
        <p:spPr>
          <a:xfrm>
            <a:off x="457200" y="1600200"/>
            <a:ext cx="8229600" cy="5141168"/>
          </a:xfrm>
        </p:spPr>
        <p:txBody>
          <a:bodyPr>
            <a:normAutofit fontScale="85000" lnSpcReduction="10000"/>
          </a:bodyPr>
          <a:lstStyle/>
          <a:p>
            <a:pPr marL="0" indent="0">
              <a:buNone/>
            </a:pPr>
            <a:r>
              <a:rPr lang="es-ES" b="1" dirty="0" smtClean="0"/>
              <a:t>Asegurar un ambiente </a:t>
            </a:r>
            <a:r>
              <a:rPr lang="es-ES" b="1" dirty="0" smtClean="0"/>
              <a:t>sandbox</a:t>
            </a:r>
            <a:r>
              <a:rPr lang="es-ES" b="1" dirty="0" smtClean="0"/>
              <a:t>: </a:t>
            </a:r>
            <a:r>
              <a:rPr lang="es-ES" dirty="0" smtClean="0"/>
              <a:t>En </a:t>
            </a:r>
            <a:r>
              <a:rPr lang="es-ES" dirty="0"/>
              <a:t>un entorno de recinto </a:t>
            </a:r>
            <a:r>
              <a:rPr lang="es-ES" dirty="0" smtClean="0"/>
              <a:t>seguro (</a:t>
            </a:r>
            <a:r>
              <a:rPr lang="es-ES" dirty="0" smtClean="0"/>
              <a:t>sandbox</a:t>
            </a:r>
            <a:r>
              <a:rPr lang="es-ES" dirty="0" smtClean="0"/>
              <a:t>), a cada </a:t>
            </a:r>
            <a:r>
              <a:rPr lang="es-ES" dirty="0"/>
              <a:t>aplicación se le da su propio entorno de trabajo. Como resultado, la aplicación </a:t>
            </a:r>
            <a:r>
              <a:rPr lang="es-ES" dirty="0" smtClean="0"/>
              <a:t>está limitada </a:t>
            </a:r>
            <a:r>
              <a:rPr lang="es-ES" dirty="0"/>
              <a:t>a acceder a los otros datos de usuario y los recursos del sistema. Esto proporciona protección a los dispositivos móviles contra las amenazas de malware</a:t>
            </a:r>
            <a:r>
              <a:rPr lang="es-ES" dirty="0" smtClean="0"/>
              <a:t>.</a:t>
            </a:r>
          </a:p>
          <a:p>
            <a:pPr marL="0" indent="0">
              <a:buNone/>
            </a:pPr>
            <a:r>
              <a:rPr lang="es-ES" b="1" dirty="0" smtClean="0"/>
              <a:t>Ambiente </a:t>
            </a:r>
            <a:r>
              <a:rPr lang="es-ES" b="1" dirty="0" smtClean="0"/>
              <a:t>sandbox</a:t>
            </a:r>
            <a:r>
              <a:rPr lang="es-ES" b="1" dirty="0" smtClean="0"/>
              <a:t> vulnerable: </a:t>
            </a:r>
            <a:r>
              <a:rPr lang="es-ES" dirty="0"/>
              <a:t>En </a:t>
            </a:r>
            <a:r>
              <a:rPr lang="es-ES" dirty="0" smtClean="0"/>
              <a:t>los entornos </a:t>
            </a:r>
            <a:r>
              <a:rPr lang="es-ES" dirty="0"/>
              <a:t>sandbox</a:t>
            </a:r>
            <a:r>
              <a:rPr lang="es-ES" dirty="0"/>
              <a:t> vulnerables, la aplicación </a:t>
            </a:r>
            <a:r>
              <a:rPr lang="es-ES" dirty="0" smtClean="0"/>
              <a:t>maliciosa </a:t>
            </a:r>
            <a:r>
              <a:rPr lang="es-ES" dirty="0"/>
              <a:t>aprovecha las </a:t>
            </a:r>
            <a:r>
              <a:rPr lang="es-ES" dirty="0" smtClean="0"/>
              <a:t>deficiencias y vulnerabilidades del </a:t>
            </a:r>
            <a:r>
              <a:rPr lang="es-ES" dirty="0" smtClean="0"/>
              <a:t>sandbox</a:t>
            </a:r>
            <a:r>
              <a:rPr lang="es-ES" dirty="0" smtClean="0"/>
              <a:t> y lo </a:t>
            </a:r>
            <a:r>
              <a:rPr lang="es-ES" dirty="0" smtClean="0"/>
              <a:t>bypasea</a:t>
            </a:r>
            <a:r>
              <a:rPr lang="es-ES" dirty="0" smtClean="0"/>
              <a:t>. Como </a:t>
            </a:r>
            <a:r>
              <a:rPr lang="es-ES" dirty="0"/>
              <a:t>resultado, la aplicación puede acceder a otros datos de usuario y los recursos del sistema que están restringidos.</a:t>
            </a:r>
            <a:endParaRPr lang="es-ES" b="1" dirty="0"/>
          </a:p>
        </p:txBody>
      </p:sp>
      <p:sp>
        <p:nvSpPr>
          <p:cNvPr id="2" name="Título 1"/>
          <p:cNvSpPr>
            <a:spLocks noGrp="1"/>
          </p:cNvSpPr>
          <p:nvPr>
            <p:ph type="title"/>
          </p:nvPr>
        </p:nvSpPr>
        <p:spPr/>
        <p:txBody>
          <a:bodyPr>
            <a:normAutofit fontScale="90000"/>
          </a:bodyPr>
          <a:lstStyle/>
          <a:p>
            <a:r>
              <a:rPr lang="es-BO" dirty="0" smtClean="0"/>
              <a:t>Problemas de Seguridad en App </a:t>
            </a:r>
            <a:r>
              <a:rPr lang="es-BO" dirty="0" smtClean="0"/>
              <a:t>Sandboxing</a:t>
            </a:r>
            <a:endParaRPr lang="es-BO" dirty="0"/>
          </a:p>
        </p:txBody>
      </p:sp>
    </p:spTree>
    <p:extLst>
      <p:ext uri="{BB962C8B-B14F-4D97-AF65-F5344CB8AC3E}">
        <p14:creationId xmlns:p14="http://schemas.microsoft.com/office/powerpoint/2010/main" val="24770140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Spyware </a:t>
            </a:r>
            <a:r>
              <a:rPr lang="es-BO" dirty="0"/>
              <a:t>Blackberry</a:t>
            </a:r>
            <a:r>
              <a:rPr lang="es-BO" dirty="0"/>
              <a:t>: </a:t>
            </a:r>
            <a:r>
              <a:rPr lang="es-BO" dirty="0"/>
              <a:t>FindSpy</a:t>
            </a:r>
            <a:r>
              <a:rPr lang="es-BO" dirty="0"/>
              <a:t> Mobile</a:t>
            </a:r>
          </a:p>
        </p:txBody>
      </p:sp>
      <p:sp>
        <p:nvSpPr>
          <p:cNvPr id="3" name="Marcador de contenido 2"/>
          <p:cNvSpPr>
            <a:spLocks noGrp="1"/>
          </p:cNvSpPr>
          <p:nvPr>
            <p:ph idx="1"/>
          </p:nvPr>
        </p:nvSpPr>
        <p:spPr/>
        <p:txBody>
          <a:bodyPr>
            <a:normAutofit fontScale="92500" lnSpcReduction="10000"/>
          </a:bodyPr>
          <a:lstStyle/>
          <a:p>
            <a:r>
              <a:rPr lang="es-BO" dirty="0" smtClean="0"/>
              <a:t>Permite al atacante a:</a:t>
            </a:r>
            <a:endParaRPr lang="es-BO" dirty="0"/>
          </a:p>
          <a:p>
            <a:pPr lvl="1"/>
            <a:r>
              <a:rPr lang="es-BO" dirty="0"/>
              <a:t>Grabar comunicaciones comunes como llamadas de voz, SMS/MMS y correos.</a:t>
            </a:r>
          </a:p>
          <a:p>
            <a:pPr lvl="1"/>
            <a:r>
              <a:rPr lang="es-BO" dirty="0"/>
              <a:t>Vigilancia en vivo a través de llamadas silenciosas.</a:t>
            </a:r>
          </a:p>
          <a:p>
            <a:pPr lvl="1"/>
            <a:r>
              <a:rPr lang="es-BO" dirty="0"/>
              <a:t>Descarga de archivos (contactos, calendario, fotos, archivos).</a:t>
            </a:r>
          </a:p>
          <a:p>
            <a:pPr lvl="1"/>
            <a:r>
              <a:rPr lang="es-BO" dirty="0"/>
              <a:t>Rastreo (GPS y </a:t>
            </a:r>
            <a:r>
              <a:rPr lang="es-BO" dirty="0"/>
              <a:t>Cell</a:t>
            </a:r>
            <a:r>
              <a:rPr lang="es-BO" dirty="0"/>
              <a:t> ID).</a:t>
            </a:r>
          </a:p>
          <a:p>
            <a:pPr lvl="1"/>
            <a:r>
              <a:rPr lang="es-BO" dirty="0"/>
              <a:t>Registro de comunicaciones de BlackBerry Messenger.</a:t>
            </a:r>
          </a:p>
          <a:p>
            <a:pPr lvl="1"/>
            <a:r>
              <a:rPr lang="es-BO" dirty="0"/>
              <a:t>Afectar las comunicaciones con la central.</a:t>
            </a:r>
          </a:p>
        </p:txBody>
      </p:sp>
    </p:spTree>
    <p:extLst>
      <p:ext uri="{BB962C8B-B14F-4D97-AF65-F5344CB8AC3E}">
        <p14:creationId xmlns:p14="http://schemas.microsoft.com/office/powerpoint/2010/main" val="1862995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Spyware </a:t>
            </a:r>
            <a:r>
              <a:rPr lang="es-BO" dirty="0"/>
              <a:t>Blackberry</a:t>
            </a:r>
            <a:r>
              <a:rPr lang="es-BO" dirty="0"/>
              <a:t>: </a:t>
            </a:r>
            <a:r>
              <a:rPr lang="es-BO" dirty="0"/>
              <a:t>FindSpy</a:t>
            </a:r>
            <a:r>
              <a:rPr lang="es-BO" dirty="0"/>
              <a:t> Mobile</a:t>
            </a:r>
          </a:p>
        </p:txBody>
      </p:sp>
      <p:sp>
        <p:nvSpPr>
          <p:cNvPr id="3" name="Marcador de contenido 2"/>
          <p:cNvSpPr>
            <a:spLocks noGrp="1"/>
          </p:cNvSpPr>
          <p:nvPr>
            <p:ph idx="1"/>
          </p:nvPr>
        </p:nvSpPr>
        <p:spPr/>
        <p:txBody>
          <a:bodyPr/>
          <a:lstStyle/>
          <a:p>
            <a:endParaRPr lang="es-BO" dirty="0"/>
          </a:p>
        </p:txBody>
      </p:sp>
      <p:pic>
        <p:nvPicPr>
          <p:cNvPr id="2050" name="Picture 2" descr="http://npercoco.typepad.com/.a/6a0133f264aa62970b017ee3abf854970d-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055719" cy="3960440"/>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4323477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Guía para asegurar dispositivos BlackBerry</a:t>
            </a:r>
            <a:endParaRPr lang="es-BO" dirty="0"/>
          </a:p>
        </p:txBody>
      </p:sp>
      <p:sp>
        <p:nvSpPr>
          <p:cNvPr id="3" name="Marcador de contenido 2"/>
          <p:cNvSpPr>
            <a:spLocks noGrp="1"/>
          </p:cNvSpPr>
          <p:nvPr>
            <p:ph idx="1"/>
          </p:nvPr>
        </p:nvSpPr>
        <p:spPr/>
        <p:txBody>
          <a:bodyPr>
            <a:normAutofit fontScale="62500" lnSpcReduction="20000"/>
          </a:bodyPr>
          <a:lstStyle/>
          <a:p>
            <a:r>
              <a:rPr lang="es-BO" dirty="0"/>
              <a:t>Utilizar la característica protección de contenido para proteger los datos en una red organizativa BlackBerry.</a:t>
            </a:r>
          </a:p>
          <a:p>
            <a:r>
              <a:rPr lang="es-BO" dirty="0"/>
              <a:t>Utilizar cifrado de contraseñas para proteger archivos en </a:t>
            </a:r>
            <a:r>
              <a:rPr lang="es-BO" dirty="0"/>
              <a:t>dispisitivos</a:t>
            </a:r>
            <a:r>
              <a:rPr lang="es-BO" dirty="0"/>
              <a:t> BlackBerry.</a:t>
            </a:r>
          </a:p>
          <a:p>
            <a:r>
              <a:rPr lang="es-BO" dirty="0"/>
              <a:t>Utilizar BlackBerry </a:t>
            </a:r>
            <a:r>
              <a:rPr lang="es-BO" dirty="0"/>
              <a:t>Protect</a:t>
            </a:r>
            <a:r>
              <a:rPr lang="es-BO" dirty="0"/>
              <a:t> u otra aplicación de seguridad para asegurar datos confidenciales.</a:t>
            </a:r>
          </a:p>
          <a:p>
            <a:r>
              <a:rPr lang="es-BO" dirty="0"/>
              <a:t>Habilitar el cifrado de tarjetas y dispositivos SD para proteger los datos.</a:t>
            </a:r>
          </a:p>
          <a:p>
            <a:r>
              <a:rPr lang="es-BO" dirty="0"/>
              <a:t>Las organizaciones deben seguir una política de seguridad para administrar los </a:t>
            </a:r>
            <a:r>
              <a:rPr lang="es-BO" dirty="0" smtClean="0"/>
              <a:t>dispositivos </a:t>
            </a:r>
            <a:r>
              <a:rPr lang="es-BO" dirty="0"/>
              <a:t>BlackBerry.</a:t>
            </a:r>
          </a:p>
          <a:p>
            <a:r>
              <a:rPr lang="es-BO" dirty="0"/>
              <a:t>Mantener un mecanismo de monitoreo para la infraestructura de red en las redes organizativas BlackBerry.</a:t>
            </a:r>
          </a:p>
          <a:p>
            <a:r>
              <a:rPr lang="es-BO" dirty="0"/>
              <a:t>Deshabilitar aplicaciones innecesarias desde las redes organizativas BlackBerry.</a:t>
            </a:r>
          </a:p>
          <a:p>
            <a:r>
              <a:rPr lang="es-BO" dirty="0"/>
              <a:t>Proveer capacitación en seguridad y ataques en dispositivos sobre redes organizativas BlackBerry.</a:t>
            </a:r>
          </a:p>
        </p:txBody>
      </p:sp>
    </p:spTree>
    <p:extLst>
      <p:ext uri="{BB962C8B-B14F-4D97-AF65-F5344CB8AC3E}">
        <p14:creationId xmlns:p14="http://schemas.microsoft.com/office/powerpoint/2010/main" val="13569083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smtClean="0"/>
              <a:t>Administración de Dispositivos Móviles (MDM)</a:t>
            </a:r>
            <a:endParaRPr lang="es-BO" sz="4400" dirty="0"/>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MDM provee plataformas para distribuciones por cable o por el aire, opciones de configuración y </a:t>
            </a:r>
            <a:r>
              <a:rPr lang="es-BO" dirty="0"/>
              <a:t>datso</a:t>
            </a:r>
            <a:r>
              <a:rPr lang="es-BO" dirty="0"/>
              <a:t> para todos los tipos de dispositivos móviles incluyendo teléfonos móviles, </a:t>
            </a:r>
            <a:r>
              <a:rPr lang="es-BO" dirty="0"/>
              <a:t>smartphones</a:t>
            </a:r>
            <a:r>
              <a:rPr lang="es-BO" dirty="0"/>
              <a:t>, </a:t>
            </a:r>
            <a:r>
              <a:rPr lang="es-BO" dirty="0"/>
              <a:t>tablets</a:t>
            </a:r>
            <a:r>
              <a:rPr lang="es-BO" dirty="0"/>
              <a:t>, etc.</a:t>
            </a:r>
          </a:p>
          <a:p>
            <a:r>
              <a:rPr lang="es-BO" dirty="0"/>
              <a:t>MDM ayuda a implementar directivas en toda la empresa para reducir costos de soporte, discontinuidad del negocio y riesgos de seguridad.</a:t>
            </a:r>
          </a:p>
          <a:p>
            <a:r>
              <a:rPr lang="es-BO" dirty="0"/>
              <a:t>Ayuda a los administradores de sistema a implementar y administrar aplicaciones de software por todos los </a:t>
            </a:r>
            <a:r>
              <a:rPr lang="es-BO" dirty="0" smtClean="0"/>
              <a:t>dispositivos </a:t>
            </a:r>
            <a:r>
              <a:rPr lang="es-BO" dirty="0"/>
              <a:t>de la </a:t>
            </a:r>
            <a:r>
              <a:rPr lang="es-BO" dirty="0" smtClean="0"/>
              <a:t>empresa </a:t>
            </a:r>
            <a:r>
              <a:rPr lang="es-BO" dirty="0"/>
              <a:t>para asegurar, monitorear, administrar y soportar dispositivos móviles.</a:t>
            </a:r>
          </a:p>
          <a:p>
            <a:r>
              <a:rPr lang="es-BO" dirty="0"/>
              <a:t>Puede ser utilizado para administrar dispositivos de la organización y personales a través de la empresa.</a:t>
            </a:r>
          </a:p>
        </p:txBody>
      </p:sp>
    </p:spTree>
    <p:extLst>
      <p:ext uri="{BB962C8B-B14F-4D97-AF65-F5344CB8AC3E}">
        <p14:creationId xmlns:p14="http://schemas.microsoft.com/office/powerpoint/2010/main" val="23726873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smtClean="0"/>
              <a:t>Arquitectura MDM</a:t>
            </a:r>
            <a:endParaRPr lang="es-BO" dirty="0"/>
          </a:p>
        </p:txBody>
      </p:sp>
      <p:sp>
        <p:nvSpPr>
          <p:cNvPr id="3" name="Marcador de contenido 2"/>
          <p:cNvSpPr>
            <a:spLocks noGrp="1"/>
          </p:cNvSpPr>
          <p:nvPr>
            <p:ph idx="1"/>
          </p:nvPr>
        </p:nvSpPr>
        <p:spPr/>
        <p:txBody>
          <a:bodyPr/>
          <a:lstStyle/>
          <a:p>
            <a:endParaRPr lang="es-BO" dirty="0"/>
          </a:p>
        </p:txBody>
      </p:sp>
      <p:pic>
        <p:nvPicPr>
          <p:cNvPr id="5" name="Imagen 4"/>
          <p:cNvPicPr>
            <a:picLocks noChangeAspect="1"/>
          </p:cNvPicPr>
          <p:nvPr/>
        </p:nvPicPr>
        <p:blipFill>
          <a:blip r:embed="rId2"/>
          <a:stretch>
            <a:fillRect/>
          </a:stretch>
        </p:blipFill>
        <p:spPr>
          <a:xfrm>
            <a:off x="407202" y="1724024"/>
            <a:ext cx="7909213" cy="464942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2963090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fr-FR" sz="4400" dirty="0"/>
              <a:t>Solución</a:t>
            </a:r>
            <a:r>
              <a:rPr lang="fr-FR" sz="4400" dirty="0"/>
              <a:t> MDM: MaaS360 Mobile </a:t>
            </a:r>
            <a:r>
              <a:rPr lang="fr-FR" sz="4400" dirty="0"/>
              <a:t>Device</a:t>
            </a:r>
            <a:r>
              <a:rPr lang="fr-FR" sz="4400" dirty="0"/>
              <a:t> Management</a:t>
            </a:r>
            <a:endParaRPr lang="es-BO" sz="4400" dirty="0"/>
          </a:p>
        </p:txBody>
      </p:sp>
      <p:sp>
        <p:nvSpPr>
          <p:cNvPr id="3" name="Marcador de contenido 2"/>
          <p:cNvSpPr>
            <a:spLocks noGrp="1"/>
          </p:cNvSpPr>
          <p:nvPr>
            <p:ph idx="1"/>
          </p:nvPr>
        </p:nvSpPr>
        <p:spPr/>
        <p:txBody>
          <a:bodyPr>
            <a:normAutofit fontScale="92500"/>
          </a:bodyPr>
          <a:lstStyle/>
          <a:p>
            <a:r>
              <a:rPr lang="es-BO" dirty="0"/>
              <a:t>MaaS360 soporta el ciclo de vida completo MDM para </a:t>
            </a:r>
            <a:r>
              <a:rPr lang="es-BO" dirty="0"/>
              <a:t>smartphones</a:t>
            </a:r>
            <a:r>
              <a:rPr lang="es-BO" dirty="0"/>
              <a:t> y </a:t>
            </a:r>
            <a:r>
              <a:rPr lang="es-BO" dirty="0"/>
              <a:t>tablets</a:t>
            </a:r>
            <a:r>
              <a:rPr lang="es-BO" dirty="0"/>
              <a:t> incluyendo iPhone, </a:t>
            </a:r>
            <a:r>
              <a:rPr lang="es-BO" dirty="0"/>
              <a:t>iPad</a:t>
            </a:r>
            <a:r>
              <a:rPr lang="es-BO" dirty="0"/>
              <a:t>, Windows </a:t>
            </a:r>
            <a:r>
              <a:rPr lang="es-BO" dirty="0"/>
              <a:t>Phone</a:t>
            </a:r>
            <a:r>
              <a:rPr lang="es-BO" dirty="0"/>
              <a:t>, </a:t>
            </a:r>
            <a:r>
              <a:rPr lang="es-BO" dirty="0"/>
              <a:t>Android</a:t>
            </a:r>
            <a:r>
              <a:rPr lang="es-BO" dirty="0"/>
              <a:t>, BlackBerry y </a:t>
            </a:r>
            <a:r>
              <a:rPr lang="es-BO" dirty="0"/>
              <a:t>Kindle</a:t>
            </a:r>
            <a:r>
              <a:rPr lang="es-BO" dirty="0"/>
              <a:t> </a:t>
            </a:r>
            <a:r>
              <a:rPr lang="es-BO" dirty="0"/>
              <a:t>Fire</a:t>
            </a:r>
            <a:r>
              <a:rPr lang="es-BO" dirty="0"/>
              <a:t>.</a:t>
            </a:r>
          </a:p>
          <a:p>
            <a:r>
              <a:rPr lang="es-BO" dirty="0"/>
              <a:t>Como plataforma </a:t>
            </a:r>
            <a:r>
              <a:rPr lang="es-BO" dirty="0"/>
              <a:t>cloud</a:t>
            </a:r>
            <a:r>
              <a:rPr lang="es-BO" dirty="0"/>
              <a:t> integrada, MaaS360 simplifica MDM con implementación rápida y comprensiva visibilidad y control que se extiende a través de los dispositivos móviles, aplicaciones y documentos.</a:t>
            </a:r>
          </a:p>
        </p:txBody>
      </p:sp>
    </p:spTree>
    <p:extLst>
      <p:ext uri="{BB962C8B-B14F-4D97-AF65-F5344CB8AC3E}">
        <p14:creationId xmlns:p14="http://schemas.microsoft.com/office/powerpoint/2010/main" val="26928600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sz="4400" dirty="0"/>
              <a:t>Solución</a:t>
            </a:r>
            <a:r>
              <a:rPr lang="fr-FR" sz="4400" dirty="0"/>
              <a:t> MDM: MaaS360 Mobile </a:t>
            </a:r>
            <a:r>
              <a:rPr lang="fr-FR" sz="4400" dirty="0"/>
              <a:t>Device</a:t>
            </a:r>
            <a:r>
              <a:rPr lang="fr-FR" sz="4400" dirty="0"/>
              <a:t> Management</a:t>
            </a:r>
            <a:endParaRPr lang="es-BO" sz="44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366" y="1600200"/>
            <a:ext cx="7129268"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140619997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Soluciones MDM</a:t>
            </a:r>
            <a:endParaRPr lang="es-BO" dirty="0"/>
          </a:p>
        </p:txBody>
      </p:sp>
      <p:sp>
        <p:nvSpPr>
          <p:cNvPr id="3" name="Marcador de contenido 2"/>
          <p:cNvSpPr>
            <a:spLocks noGrp="1"/>
          </p:cNvSpPr>
          <p:nvPr>
            <p:ph idx="1"/>
          </p:nvPr>
        </p:nvSpPr>
        <p:spPr/>
        <p:txBody>
          <a:bodyPr>
            <a:normAutofit fontScale="85000" lnSpcReduction="20000"/>
          </a:bodyPr>
          <a:lstStyle/>
          <a:p>
            <a:r>
              <a:rPr lang="es-BO" dirty="0"/>
              <a:t>Citrix </a:t>
            </a:r>
            <a:r>
              <a:rPr lang="es-BO" dirty="0"/>
              <a:t>XenMobile</a:t>
            </a:r>
            <a:r>
              <a:rPr lang="es-BO" dirty="0"/>
              <a:t> MDM: </a:t>
            </a:r>
            <a:r>
              <a:rPr lang="es-BO" dirty="0">
                <a:hlinkClick r:id="rId2"/>
              </a:rPr>
              <a:t>http://</a:t>
            </a:r>
            <a:r>
              <a:rPr lang="es-BO" dirty="0" smtClean="0">
                <a:hlinkClick r:id="rId2"/>
              </a:rPr>
              <a:t>www.zenprise.com</a:t>
            </a:r>
            <a:r>
              <a:rPr lang="es-BO" dirty="0" smtClean="0"/>
              <a:t> </a:t>
            </a:r>
            <a:endParaRPr lang="es-BO" dirty="0"/>
          </a:p>
          <a:p>
            <a:r>
              <a:rPr lang="es-BO" dirty="0"/>
              <a:t>Absolute</a:t>
            </a:r>
            <a:r>
              <a:rPr lang="es-BO" dirty="0"/>
              <a:t> </a:t>
            </a:r>
            <a:r>
              <a:rPr lang="es-BO" dirty="0"/>
              <a:t>Manage</a:t>
            </a:r>
            <a:r>
              <a:rPr lang="es-BO" dirty="0"/>
              <a:t> MDM: </a:t>
            </a:r>
            <a:r>
              <a:rPr lang="es-BO" dirty="0">
                <a:hlinkClick r:id="rId3"/>
              </a:rPr>
              <a:t>http://</a:t>
            </a:r>
            <a:r>
              <a:rPr lang="es-BO" dirty="0" smtClean="0">
                <a:hlinkClick r:id="rId3"/>
              </a:rPr>
              <a:t>www.absolute.com</a:t>
            </a:r>
            <a:r>
              <a:rPr lang="es-BO" dirty="0" smtClean="0"/>
              <a:t> </a:t>
            </a:r>
            <a:endParaRPr lang="es-BO" dirty="0"/>
          </a:p>
          <a:p>
            <a:r>
              <a:rPr lang="es-BO" dirty="0"/>
              <a:t>SAP </a:t>
            </a:r>
            <a:r>
              <a:rPr lang="es-BO" dirty="0"/>
              <a:t>Afaria</a:t>
            </a:r>
            <a:r>
              <a:rPr lang="es-BO" dirty="0"/>
              <a:t>: </a:t>
            </a:r>
            <a:r>
              <a:rPr lang="es-BO" dirty="0">
                <a:hlinkClick r:id="rId4"/>
              </a:rPr>
              <a:t>http://</a:t>
            </a:r>
            <a:r>
              <a:rPr lang="es-BO" dirty="0" smtClean="0">
                <a:hlinkClick r:id="rId4"/>
              </a:rPr>
              <a:t>www.sybase.com</a:t>
            </a:r>
            <a:r>
              <a:rPr lang="es-BO" dirty="0" smtClean="0"/>
              <a:t> </a:t>
            </a:r>
            <a:endParaRPr lang="es-BO" dirty="0"/>
          </a:p>
          <a:p>
            <a:r>
              <a:rPr lang="es-BO" dirty="0"/>
              <a:t>Device</a:t>
            </a:r>
            <a:r>
              <a:rPr lang="es-BO" dirty="0"/>
              <a:t> Management Centre: </a:t>
            </a:r>
            <a:r>
              <a:rPr lang="es-BO" dirty="0">
                <a:hlinkClick r:id="rId5"/>
              </a:rPr>
              <a:t>http://</a:t>
            </a:r>
            <a:r>
              <a:rPr lang="es-BO" dirty="0" smtClean="0">
                <a:hlinkClick r:id="rId5"/>
              </a:rPr>
              <a:t>www.sicap.com</a:t>
            </a:r>
            <a:r>
              <a:rPr lang="es-BO" dirty="0" smtClean="0"/>
              <a:t> </a:t>
            </a:r>
            <a:endParaRPr lang="es-BO" dirty="0"/>
          </a:p>
          <a:p>
            <a:r>
              <a:rPr lang="es-BO" dirty="0"/>
              <a:t>AirWatch</a:t>
            </a:r>
            <a:r>
              <a:rPr lang="es-BO" dirty="0"/>
              <a:t>: </a:t>
            </a:r>
            <a:r>
              <a:rPr lang="es-BO" dirty="0">
                <a:hlinkClick r:id="rId6"/>
              </a:rPr>
              <a:t>http://</a:t>
            </a:r>
            <a:r>
              <a:rPr lang="es-BO" dirty="0" smtClean="0">
                <a:hlinkClick r:id="rId6"/>
              </a:rPr>
              <a:t>www.air-watch.com</a:t>
            </a:r>
            <a:r>
              <a:rPr lang="es-BO" dirty="0" smtClean="0"/>
              <a:t> </a:t>
            </a:r>
            <a:endParaRPr lang="es-BO" dirty="0"/>
          </a:p>
          <a:p>
            <a:r>
              <a:rPr lang="es-BO" dirty="0"/>
              <a:t>Good</a:t>
            </a:r>
            <a:r>
              <a:rPr lang="es-BO" dirty="0"/>
              <a:t> Mobile Manager: </a:t>
            </a:r>
            <a:r>
              <a:rPr lang="es-BO" dirty="0">
                <a:hlinkClick r:id="rId7"/>
              </a:rPr>
              <a:t>http://</a:t>
            </a:r>
            <a:r>
              <a:rPr lang="es-BO" dirty="0" smtClean="0">
                <a:hlinkClick r:id="rId7"/>
              </a:rPr>
              <a:t>www1.good.com</a:t>
            </a:r>
            <a:r>
              <a:rPr lang="es-BO" dirty="0" smtClean="0"/>
              <a:t> </a:t>
            </a:r>
            <a:endParaRPr lang="es-BO" dirty="0"/>
          </a:p>
          <a:p>
            <a:r>
              <a:rPr lang="es-BO" dirty="0"/>
              <a:t>MobileIron</a:t>
            </a:r>
            <a:r>
              <a:rPr lang="es-BO" dirty="0"/>
              <a:t>: </a:t>
            </a:r>
            <a:r>
              <a:rPr lang="es-BO" dirty="0">
                <a:hlinkClick r:id="rId8"/>
              </a:rPr>
              <a:t>http://</a:t>
            </a:r>
            <a:r>
              <a:rPr lang="es-BO" dirty="0" smtClean="0">
                <a:hlinkClick r:id="rId8"/>
              </a:rPr>
              <a:t>www.mobileiron.com</a:t>
            </a:r>
            <a:r>
              <a:rPr lang="es-BO" dirty="0" smtClean="0"/>
              <a:t> </a:t>
            </a:r>
            <a:endParaRPr lang="es-BO" dirty="0"/>
          </a:p>
          <a:p>
            <a:r>
              <a:rPr lang="es-BO" dirty="0"/>
              <a:t>Rule </a:t>
            </a:r>
            <a:r>
              <a:rPr lang="es-BO" dirty="0"/>
              <a:t>Mobility</a:t>
            </a:r>
            <a:r>
              <a:rPr lang="es-BO" dirty="0"/>
              <a:t>: </a:t>
            </a:r>
            <a:r>
              <a:rPr lang="es-BO" dirty="0">
                <a:hlinkClick r:id="rId9"/>
              </a:rPr>
              <a:t>http://</a:t>
            </a:r>
            <a:r>
              <a:rPr lang="es-BO" dirty="0" smtClean="0">
                <a:hlinkClick r:id="rId9"/>
              </a:rPr>
              <a:t>www.tangoe.com</a:t>
            </a:r>
            <a:r>
              <a:rPr lang="es-BO" dirty="0" smtClean="0"/>
              <a:t> </a:t>
            </a:r>
            <a:endParaRPr lang="es-BO" dirty="0"/>
          </a:p>
          <a:p>
            <a:r>
              <a:rPr lang="es-BO" dirty="0"/>
              <a:t>TARMAC: </a:t>
            </a:r>
            <a:r>
              <a:rPr lang="es-BO" dirty="0">
                <a:hlinkClick r:id="rId10"/>
              </a:rPr>
              <a:t>http://</a:t>
            </a:r>
            <a:r>
              <a:rPr lang="es-BO" dirty="0" smtClean="0">
                <a:hlinkClick r:id="rId10"/>
              </a:rPr>
              <a:t>www.tarmac-mdm.com</a:t>
            </a:r>
            <a:r>
              <a:rPr lang="es-BO" dirty="0" smtClean="0"/>
              <a:t> </a:t>
            </a:r>
            <a:endParaRPr lang="es-BO" dirty="0"/>
          </a:p>
          <a:p>
            <a:r>
              <a:rPr lang="es-BO" dirty="0"/>
              <a:t>MediaContact</a:t>
            </a:r>
            <a:r>
              <a:rPr lang="es-BO" dirty="0"/>
              <a:t>: </a:t>
            </a:r>
            <a:r>
              <a:rPr lang="es-BO" dirty="0">
                <a:hlinkClick r:id="rId11"/>
              </a:rPr>
              <a:t>http://</a:t>
            </a:r>
            <a:r>
              <a:rPr lang="es-BO" dirty="0" smtClean="0">
                <a:hlinkClick r:id="rId11"/>
              </a:rPr>
              <a:t>www.device-mangement-software.com</a:t>
            </a:r>
            <a:r>
              <a:rPr lang="es-BO" dirty="0" smtClean="0"/>
              <a:t> </a:t>
            </a:r>
            <a:endParaRPr lang="es-BO" dirty="0"/>
          </a:p>
        </p:txBody>
      </p:sp>
    </p:spTree>
    <p:extLst>
      <p:ext uri="{BB962C8B-B14F-4D97-AF65-F5344CB8AC3E}">
        <p14:creationId xmlns:p14="http://schemas.microsoft.com/office/powerpoint/2010/main" val="32085880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r>
              <a:rPr lang="es-BO" dirty="0"/>
              <a:t>No cargar muchas aplicaciones y evitar subir automáticamente fotos a las redes sociales.</a:t>
            </a:r>
          </a:p>
          <a:p>
            <a:r>
              <a:rPr lang="es-BO" dirty="0"/>
              <a:t>Realizar una valoración de riesgos de la arquitectura de aplicación.</a:t>
            </a:r>
          </a:p>
          <a:p>
            <a:r>
              <a:rPr lang="es-BO" dirty="0"/>
              <a:t>Mantener un control de configuración y administración.</a:t>
            </a:r>
          </a:p>
          <a:p>
            <a:r>
              <a:rPr lang="es-BO" dirty="0"/>
              <a:t>Instalar aplicaciones de tiendas confiables.</a:t>
            </a:r>
          </a:p>
          <a:p>
            <a:r>
              <a:rPr lang="es-BO" dirty="0"/>
              <a:t>No agregar aplicaciones basadas en ubicación como Google </a:t>
            </a:r>
            <a:r>
              <a:rPr lang="es-BO" dirty="0"/>
              <a:t>Maps</a:t>
            </a:r>
            <a:r>
              <a:rPr lang="es-BO" dirty="0"/>
              <a:t> salvo que haya un radio GPS que soporte la aplicación.</a:t>
            </a:r>
          </a:p>
          <a:p>
            <a:r>
              <a:rPr lang="es-BO" dirty="0"/>
              <a:t>Asegurar que el Bluetooth esté apagado por defecto.</a:t>
            </a:r>
          </a:p>
          <a:p>
            <a:r>
              <a:rPr lang="es-BO" dirty="0"/>
              <a:t>No compartir información entre aplicaciones con GPS habilitado, salvo que sea necesario.</a:t>
            </a:r>
          </a:p>
          <a:p>
            <a:r>
              <a:rPr lang="es-BO" dirty="0"/>
              <a:t>Nunca conectar dos redes separadas como WIFI y Bluetooth de manera simultanea.</a:t>
            </a:r>
          </a:p>
        </p:txBody>
      </p:sp>
    </p:spTree>
    <p:extLst>
      <p:ext uri="{BB962C8B-B14F-4D97-AF65-F5344CB8AC3E}">
        <p14:creationId xmlns:p14="http://schemas.microsoft.com/office/powerpoint/2010/main" val="21234679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1800" dirty="0"/>
              <a:t>Utilizar código de acceso</a:t>
            </a:r>
          </a:p>
          <a:p>
            <a:pPr lvl="1"/>
            <a:r>
              <a:rPr lang="es-BO" sz="1400" dirty="0"/>
              <a:t>Configurar un código de acceso utilizando preferentemente la longitud máxima para obtener acceso al dispositivo móvil.</a:t>
            </a:r>
          </a:p>
          <a:p>
            <a:pPr lvl="1"/>
            <a:r>
              <a:rPr lang="es-BO" sz="1400" dirty="0"/>
              <a:t>Configurar auto bloqueo para que éste se bloquee cuando no esté en uso.</a:t>
            </a:r>
          </a:p>
          <a:p>
            <a:pPr lvl="1"/>
            <a:r>
              <a:rPr lang="es-BO" sz="1400" dirty="0"/>
              <a:t>Habilitar limpiar luego de ciertos intentos fallidos de desbloqueo</a:t>
            </a:r>
            <a:r>
              <a:rPr lang="es-BO" sz="1400" dirty="0" smtClean="0"/>
              <a:t>.</a:t>
            </a:r>
          </a:p>
          <a:p>
            <a:r>
              <a:rPr lang="es-BO" sz="1800" dirty="0"/>
              <a:t>Actualizar el Sistema y </a:t>
            </a:r>
            <a:r>
              <a:rPr lang="es-BO" sz="1800" dirty="0" smtClean="0"/>
              <a:t>Aplicaciones</a:t>
            </a:r>
          </a:p>
          <a:p>
            <a:r>
              <a:rPr lang="es-BO" sz="1800" dirty="0"/>
              <a:t>Habilitar la administración remota</a:t>
            </a:r>
          </a:p>
          <a:p>
            <a:r>
              <a:rPr lang="es-BO" sz="1800" dirty="0"/>
              <a:t>En ambientes empresariales utilizar un software MDM para asegurar, monitorear y dar soporte a dispositivos móviles implementados a través de la organización</a:t>
            </a:r>
          </a:p>
          <a:p>
            <a:r>
              <a:rPr lang="es-BO" sz="1800" dirty="0"/>
              <a:t>No permitir </a:t>
            </a:r>
            <a:r>
              <a:rPr lang="es-BO" sz="1800" dirty="0"/>
              <a:t>Rooting</a:t>
            </a:r>
            <a:r>
              <a:rPr lang="es-BO" sz="1800" dirty="0"/>
              <a:t> </a:t>
            </a:r>
            <a:r>
              <a:rPr lang="es-BO" sz="1800" dirty="0"/>
              <a:t>oi</a:t>
            </a:r>
            <a:r>
              <a:rPr lang="es-BO" sz="1800" dirty="0"/>
              <a:t> </a:t>
            </a:r>
            <a:r>
              <a:rPr lang="es-BO" sz="1800" dirty="0"/>
              <a:t>Jailbreak</a:t>
            </a:r>
            <a:r>
              <a:rPr lang="es-BO" sz="1800" dirty="0"/>
              <a:t>.</a:t>
            </a:r>
          </a:p>
          <a:p>
            <a:pPr lvl="1"/>
            <a:r>
              <a:rPr lang="es-BO" sz="1400" dirty="0"/>
              <a:t>Asegurar que la solución MDM prevenga el uso de éstos.</a:t>
            </a:r>
          </a:p>
          <a:p>
            <a:pPr lvl="1"/>
            <a:r>
              <a:rPr lang="es-BO" sz="1400" dirty="0"/>
              <a:t>Incluir esta cláusula en la política de seguridad móvil.</a:t>
            </a:r>
          </a:p>
          <a:p>
            <a:r>
              <a:rPr lang="es-BO" sz="1800" dirty="0"/>
              <a:t>Utilizar Servicios de limpiado remoto como </a:t>
            </a:r>
            <a:r>
              <a:rPr lang="es-BO" sz="1800" dirty="0"/>
              <a:t>Remote</a:t>
            </a:r>
            <a:r>
              <a:rPr lang="es-BO" sz="1800" dirty="0"/>
              <a:t> </a:t>
            </a:r>
            <a:r>
              <a:rPr lang="es-BO" sz="1800" dirty="0"/>
              <a:t>Wipe</a:t>
            </a:r>
            <a:r>
              <a:rPr lang="es-BO" sz="1800" dirty="0"/>
              <a:t> (</a:t>
            </a:r>
            <a:r>
              <a:rPr lang="es-BO" sz="1800" dirty="0"/>
              <a:t>Android</a:t>
            </a:r>
            <a:r>
              <a:rPr lang="es-BO" sz="1800" dirty="0"/>
              <a:t>) y </a:t>
            </a:r>
            <a:r>
              <a:rPr lang="es-BO" sz="1800" dirty="0"/>
              <a:t>Find</a:t>
            </a:r>
            <a:r>
              <a:rPr lang="es-BO" sz="1800" dirty="0"/>
              <a:t> </a:t>
            </a:r>
            <a:r>
              <a:rPr lang="es-BO" sz="1800" dirty="0"/>
              <a:t>My</a:t>
            </a:r>
            <a:r>
              <a:rPr lang="es-BO" sz="1800" dirty="0"/>
              <a:t> iPhone o </a:t>
            </a:r>
            <a:r>
              <a:rPr lang="es-BO" sz="1800" dirty="0"/>
              <a:t>FindMyPhone</a:t>
            </a:r>
            <a:r>
              <a:rPr lang="es-BO" sz="1800" dirty="0"/>
              <a:t> (Apple </a:t>
            </a:r>
            <a:r>
              <a:rPr lang="es-BO" sz="1800" dirty="0"/>
              <a:t>iOS</a:t>
            </a:r>
            <a:r>
              <a:rPr lang="es-BO" sz="1800" dirty="0"/>
              <a:t>) para localizar el móvil perdido o robado.</a:t>
            </a:r>
          </a:p>
          <a:p>
            <a:r>
              <a:rPr lang="es-BO" sz="1800" dirty="0"/>
              <a:t>Si está soportado, configurar el dispositivo para cifrar el almacenamiento con cifrado de hardware.</a:t>
            </a:r>
          </a:p>
        </p:txBody>
      </p:sp>
    </p:spTree>
    <p:extLst>
      <p:ext uri="{BB962C8B-B14F-4D97-AF65-F5344CB8AC3E}">
        <p14:creationId xmlns:p14="http://schemas.microsoft.com/office/powerpoint/2010/main" val="3201498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pic>
        <p:nvPicPr>
          <p:cNvPr id="6"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451597"/>
            <a:ext cx="1815440" cy="2116832"/>
          </a:xfrm>
          <a:prstGeom prst="rect">
            <a:avLst/>
          </a:prstGeom>
        </p:spPr>
      </p:pic>
      <p:sp>
        <p:nvSpPr>
          <p:cNvPr id="2" name="Título 1"/>
          <p:cNvSpPr>
            <a:spLocks noGrp="1"/>
          </p:cNvSpPr>
          <p:nvPr>
            <p:ph type="title"/>
          </p:nvPr>
        </p:nvSpPr>
        <p:spPr/>
        <p:txBody>
          <a:bodyPr/>
          <a:lstStyle/>
          <a:p>
            <a:r>
              <a:rPr lang="es-BO" dirty="0" smtClean="0"/>
              <a:t>Android</a:t>
            </a:r>
            <a:endParaRPr lang="es-BO" dirty="0"/>
          </a:p>
        </p:txBody>
      </p:sp>
      <p:sp>
        <p:nvSpPr>
          <p:cNvPr id="5" name="Marcador de contenido 4"/>
          <p:cNvSpPr>
            <a:spLocks noGrp="1"/>
          </p:cNvSpPr>
          <p:nvPr>
            <p:ph idx="1"/>
          </p:nvPr>
        </p:nvSpPr>
        <p:spPr>
          <a:xfrm>
            <a:off x="457200" y="1600200"/>
            <a:ext cx="8229600" cy="5069160"/>
          </a:xfrm>
        </p:spPr>
        <p:txBody>
          <a:bodyPr>
            <a:normAutofit fontScale="70000" lnSpcReduction="20000"/>
          </a:bodyPr>
          <a:lstStyle/>
          <a:p>
            <a:pPr marL="0" indent="0">
              <a:buNone/>
            </a:pPr>
            <a:r>
              <a:rPr lang="es-BO" dirty="0"/>
              <a:t>Android</a:t>
            </a:r>
            <a:r>
              <a:rPr lang="es-BO" dirty="0"/>
              <a:t> es el nombre del ambiente de software creado por Google para dispositivos móviles que incluye Sistema Operativo, software y aplicaciones claves</a:t>
            </a:r>
            <a:r>
              <a:rPr lang="es-BO" dirty="0" smtClean="0"/>
              <a:t>.</a:t>
            </a:r>
          </a:p>
          <a:p>
            <a:pPr marL="0" indent="0">
              <a:buNone/>
            </a:pPr>
            <a:endParaRPr lang="es-BO" dirty="0"/>
          </a:p>
          <a:p>
            <a:pPr marL="0" indent="0">
              <a:buNone/>
            </a:pPr>
            <a:r>
              <a:rPr lang="es-BO" b="1" dirty="0" smtClean="0"/>
              <a:t>Características</a:t>
            </a:r>
          </a:p>
          <a:p>
            <a:pPr lvl="1"/>
            <a:r>
              <a:rPr lang="es-ES" dirty="0"/>
              <a:t>Marco de aplicación que permite la reutilización y el reemplazo de </a:t>
            </a:r>
            <a:r>
              <a:rPr lang="es-ES" dirty="0" smtClean="0"/>
              <a:t>componentes.</a:t>
            </a:r>
          </a:p>
          <a:p>
            <a:pPr lvl="1"/>
            <a:r>
              <a:rPr lang="es-ES" dirty="0" smtClean="0"/>
              <a:t>Máquina </a:t>
            </a:r>
            <a:r>
              <a:rPr lang="es-ES" dirty="0"/>
              <a:t>virtual </a:t>
            </a:r>
            <a:r>
              <a:rPr lang="es-ES" dirty="0"/>
              <a:t>Dalvik</a:t>
            </a:r>
            <a:r>
              <a:rPr lang="es-ES" dirty="0"/>
              <a:t> optimizada para dispositivos </a:t>
            </a:r>
            <a:r>
              <a:rPr lang="es-ES" dirty="0" smtClean="0"/>
              <a:t>móviles.</a:t>
            </a:r>
          </a:p>
          <a:p>
            <a:pPr lvl="1"/>
            <a:r>
              <a:rPr lang="es-ES" dirty="0" smtClean="0"/>
              <a:t>Navegador </a:t>
            </a:r>
            <a:r>
              <a:rPr lang="es-ES" dirty="0"/>
              <a:t>integrado basado en el motor </a:t>
            </a:r>
            <a:r>
              <a:rPr lang="es-ES" dirty="0"/>
              <a:t>WebKit</a:t>
            </a:r>
            <a:r>
              <a:rPr lang="es-ES" dirty="0"/>
              <a:t> de código </a:t>
            </a:r>
            <a:r>
              <a:rPr lang="es-ES" dirty="0" smtClean="0"/>
              <a:t>abierto.</a:t>
            </a:r>
          </a:p>
          <a:p>
            <a:pPr lvl="1"/>
            <a:r>
              <a:rPr lang="es-ES" dirty="0" smtClean="0"/>
              <a:t>SQLite</a:t>
            </a:r>
            <a:r>
              <a:rPr lang="es-ES" dirty="0" smtClean="0"/>
              <a:t> </a:t>
            </a:r>
            <a:r>
              <a:rPr lang="es-ES" dirty="0"/>
              <a:t>para almacenamiento de datos </a:t>
            </a:r>
            <a:r>
              <a:rPr lang="es-ES" dirty="0" smtClean="0"/>
              <a:t>estructurados.</a:t>
            </a:r>
          </a:p>
          <a:p>
            <a:pPr lvl="1"/>
            <a:r>
              <a:rPr lang="es-ES" dirty="0" smtClean="0"/>
              <a:t>Soporte </a:t>
            </a:r>
            <a:r>
              <a:rPr lang="es-ES" dirty="0"/>
              <a:t>multimedia para audio comunes, vídeo y formatos de imágenes fijas (MPEG4, H.264, MP3, AAC, AMR, JPG, PNG, </a:t>
            </a:r>
            <a:r>
              <a:rPr lang="es-ES" dirty="0" smtClean="0"/>
              <a:t>GIF).</a:t>
            </a:r>
          </a:p>
          <a:p>
            <a:pPr lvl="1"/>
            <a:r>
              <a:rPr lang="es-ES" dirty="0" smtClean="0"/>
              <a:t>Entorno </a:t>
            </a:r>
            <a:r>
              <a:rPr lang="es-ES" dirty="0"/>
              <a:t>de desarrollo incluyendo un emulador de dispositivos, herramientas para </a:t>
            </a:r>
            <a:r>
              <a:rPr lang="es-ES" dirty="0" smtClean="0"/>
              <a:t>depuración</a:t>
            </a:r>
            <a:r>
              <a:rPr lang="es-ES" dirty="0"/>
              <a:t>, </a:t>
            </a:r>
            <a:r>
              <a:rPr lang="es-ES" dirty="0" smtClean="0"/>
              <a:t>memoria </a:t>
            </a:r>
            <a:r>
              <a:rPr lang="es-ES" dirty="0"/>
              <a:t>y perfiles de rendimiento, y un </a:t>
            </a:r>
            <a:r>
              <a:rPr lang="es-ES" dirty="0"/>
              <a:t>plugin</a:t>
            </a:r>
            <a:r>
              <a:rPr lang="es-ES" dirty="0"/>
              <a:t> para el IDE </a:t>
            </a:r>
            <a:r>
              <a:rPr lang="es-ES" dirty="0" smtClean="0"/>
              <a:t>Elipse.</a:t>
            </a:r>
            <a:endParaRPr lang="es-BO" dirty="0"/>
          </a:p>
        </p:txBody>
      </p:sp>
    </p:spTree>
    <p:extLst>
      <p:ext uri="{BB962C8B-B14F-4D97-AF65-F5344CB8AC3E}">
        <p14:creationId xmlns:p14="http://schemas.microsoft.com/office/powerpoint/2010/main" val="21191586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2800" dirty="0"/>
              <a:t>Realizar respaldo y sincronización periódicos</a:t>
            </a:r>
          </a:p>
          <a:p>
            <a:r>
              <a:rPr lang="es-BO" sz="2800" dirty="0"/>
              <a:t>Filtrar barrearas de </a:t>
            </a:r>
            <a:r>
              <a:rPr lang="es-BO" sz="2800" dirty="0" smtClean="0"/>
              <a:t>reenvío </a:t>
            </a:r>
            <a:r>
              <a:rPr lang="es-BO" sz="2800" dirty="0"/>
              <a:t>de correo.</a:t>
            </a:r>
          </a:p>
          <a:p>
            <a:r>
              <a:rPr lang="es-BO" sz="2800" dirty="0"/>
              <a:t>Configurar reglas de certificación de aplicaciones.</a:t>
            </a:r>
          </a:p>
          <a:p>
            <a:r>
              <a:rPr lang="es-BO" sz="2800" dirty="0"/>
              <a:t>Asegurar las reglas de los permisos del navegador.</a:t>
            </a:r>
          </a:p>
          <a:p>
            <a:r>
              <a:rPr lang="es-BO" sz="2800" dirty="0"/>
              <a:t>Diseñar e implementar políticas de dispositivos móviles.</a:t>
            </a:r>
          </a:p>
        </p:txBody>
      </p:sp>
    </p:spTree>
    <p:extLst>
      <p:ext uri="{BB962C8B-B14F-4D97-AF65-F5344CB8AC3E}">
        <p14:creationId xmlns:p14="http://schemas.microsoft.com/office/powerpoint/2010/main" val="19292190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2000" dirty="0"/>
              <a:t>Deshabilitar la colección de diagnósticos y uso de datos en </a:t>
            </a:r>
            <a:r>
              <a:rPr lang="es-BO" sz="2000" dirty="0"/>
              <a:t>Settings</a:t>
            </a:r>
            <a:r>
              <a:rPr lang="es-BO" sz="2000" dirty="0"/>
              <a:t>/General/</a:t>
            </a:r>
            <a:r>
              <a:rPr lang="es-BO" sz="2000" dirty="0"/>
              <a:t>About</a:t>
            </a:r>
            <a:endParaRPr lang="es-BO" sz="2000" dirty="0"/>
          </a:p>
          <a:p>
            <a:r>
              <a:rPr lang="es-BO" sz="2000" dirty="0"/>
              <a:t>Aplicar actualizaciones de software cuando estén disponibles.</a:t>
            </a:r>
          </a:p>
          <a:p>
            <a:r>
              <a:rPr lang="es-BO" sz="2000" dirty="0"/>
              <a:t>Limitar registro de datos almacenados en el dispositivo.</a:t>
            </a:r>
          </a:p>
          <a:p>
            <a:r>
              <a:rPr lang="es-BO" sz="2000" dirty="0"/>
              <a:t>Utilizar cifrado del dispositivo y parche en las aplicaciones.</a:t>
            </a:r>
          </a:p>
          <a:p>
            <a:r>
              <a:rPr lang="es-BO" sz="2000" dirty="0"/>
              <a:t>Prohibir llaves USB.</a:t>
            </a:r>
          </a:p>
          <a:p>
            <a:r>
              <a:rPr lang="es-BO" sz="2000" dirty="0"/>
              <a:t>Cifrar </a:t>
            </a:r>
            <a:r>
              <a:rPr lang="es-BO" sz="2000" dirty="0"/>
              <a:t>backups</a:t>
            </a:r>
            <a:r>
              <a:rPr lang="es-BO" sz="2000" dirty="0"/>
              <a:t>.</a:t>
            </a:r>
          </a:p>
          <a:p>
            <a:r>
              <a:rPr lang="es-BO" sz="2000" dirty="0"/>
              <a:t>Prevenir caché de correos.</a:t>
            </a:r>
          </a:p>
          <a:p>
            <a:r>
              <a:rPr lang="es-BO" sz="2000" dirty="0"/>
              <a:t>Verificar la ubicación de las impresoras antes de imprimir </a:t>
            </a:r>
            <a:r>
              <a:rPr lang="es-BO" sz="2000" dirty="0"/>
              <a:t>documents</a:t>
            </a:r>
            <a:r>
              <a:rPr lang="es-BO" sz="2000" dirty="0"/>
              <a:t> sensibles.</a:t>
            </a:r>
          </a:p>
          <a:p>
            <a:r>
              <a:rPr lang="es-BO" sz="2000" dirty="0"/>
              <a:t>Presionar el botón de encendido para bloquear el dispositivo cuando no esté en uso.</a:t>
            </a:r>
          </a:p>
          <a:p>
            <a:r>
              <a:rPr lang="es-BO" sz="2000" dirty="0"/>
              <a:t>Reportar dispositivo perdido o robado a la organización.</a:t>
            </a:r>
          </a:p>
        </p:txBody>
      </p:sp>
    </p:spTree>
    <p:extLst>
      <p:ext uri="{BB962C8B-B14F-4D97-AF65-F5344CB8AC3E}">
        <p14:creationId xmlns:p14="http://schemas.microsoft.com/office/powerpoint/2010/main" val="360986337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3600" dirty="0"/>
              <a:t>Guía </a:t>
            </a:r>
            <a:r>
              <a:rPr lang="es-BO" sz="3600" dirty="0" smtClean="0"/>
              <a:t>para el Administrador de </a:t>
            </a:r>
            <a:r>
              <a:rPr lang="es-BO" sz="3600" dirty="0"/>
              <a:t>Seguridad en Plataformas Móviles</a:t>
            </a:r>
          </a:p>
        </p:txBody>
      </p:sp>
      <p:sp>
        <p:nvSpPr>
          <p:cNvPr id="3" name="Marcador de contenido 2"/>
          <p:cNvSpPr>
            <a:spLocks noGrp="1"/>
          </p:cNvSpPr>
          <p:nvPr>
            <p:ph idx="1"/>
          </p:nvPr>
        </p:nvSpPr>
        <p:spPr>
          <a:xfrm>
            <a:off x="457200" y="1600200"/>
            <a:ext cx="8229600" cy="5141168"/>
          </a:xfrm>
        </p:spPr>
        <p:txBody>
          <a:bodyPr>
            <a:normAutofit fontScale="62500" lnSpcReduction="20000"/>
          </a:bodyPr>
          <a:lstStyle/>
          <a:p>
            <a:pPr marL="0" indent="0">
              <a:buNone/>
            </a:pPr>
            <a:r>
              <a:rPr lang="es-BO" dirty="0"/>
              <a:t>1. Publicar una política empresarial que especifique el uso aceptable de dispositivos externos en la organización.</a:t>
            </a:r>
          </a:p>
          <a:p>
            <a:pPr marL="0" indent="0">
              <a:buNone/>
            </a:pPr>
            <a:r>
              <a:rPr lang="es-BO" dirty="0"/>
              <a:t>2. Publicar una política para la nube.</a:t>
            </a:r>
          </a:p>
          <a:p>
            <a:pPr marL="0" indent="0">
              <a:buNone/>
            </a:pPr>
            <a:r>
              <a:rPr lang="es-BO" dirty="0"/>
              <a:t>3. Habilitar medidas de seguridad como antivirus, para proteger los datos en el </a:t>
            </a:r>
            <a:r>
              <a:rPr lang="es-BO" dirty="0"/>
              <a:t>datacenter</a:t>
            </a:r>
            <a:r>
              <a:rPr lang="es-BO" dirty="0"/>
              <a:t>.</a:t>
            </a:r>
          </a:p>
          <a:p>
            <a:pPr marL="0" indent="0">
              <a:buNone/>
            </a:pPr>
            <a:r>
              <a:rPr lang="es-BO" dirty="0"/>
              <a:t>4. Implementar una política que especifique los niveles de acceso a datos y </a:t>
            </a:r>
            <a:r>
              <a:rPr lang="es-BO" dirty="0" smtClean="0"/>
              <a:t>aplicación </a:t>
            </a:r>
            <a:r>
              <a:rPr lang="es-BO" dirty="0"/>
              <a:t>permitida, grado de uso de dispositivos, y qué está prohibido.</a:t>
            </a:r>
          </a:p>
          <a:p>
            <a:pPr marL="0" indent="0">
              <a:buNone/>
            </a:pPr>
            <a:r>
              <a:rPr lang="es-BO" dirty="0"/>
              <a:t>5. Especificar un tiempo de espera para cierre de sesión.</a:t>
            </a:r>
          </a:p>
          <a:p>
            <a:pPr marL="0" indent="0">
              <a:buNone/>
            </a:pPr>
            <a:r>
              <a:rPr lang="es-BO" dirty="0"/>
              <a:t>6. Especificar si la contraseña del dominio será almacenada en el dispositivo o si los usuarios deben ingresarla cada vez que se les requiera acceso.</a:t>
            </a:r>
          </a:p>
          <a:p>
            <a:pPr marL="0" indent="0">
              <a:buNone/>
            </a:pPr>
            <a:r>
              <a:rPr lang="es-BO" dirty="0"/>
              <a:t>7. Determinar los métodos de autenticación de acceso al Gateway: </a:t>
            </a:r>
          </a:p>
          <a:p>
            <a:pPr lvl="1"/>
            <a:r>
              <a:rPr lang="es-BO" dirty="0"/>
              <a:t>Sin autenticación</a:t>
            </a:r>
          </a:p>
          <a:p>
            <a:pPr lvl="1"/>
            <a:r>
              <a:rPr lang="es-BO" dirty="0"/>
              <a:t>Dominio + RSA </a:t>
            </a:r>
            <a:r>
              <a:rPr lang="es-BO" dirty="0"/>
              <a:t>SecurID</a:t>
            </a:r>
            <a:endParaRPr lang="es-BO" dirty="0"/>
          </a:p>
          <a:p>
            <a:pPr lvl="1"/>
            <a:r>
              <a:rPr lang="es-BO" dirty="0"/>
              <a:t>Solo dominio</a:t>
            </a:r>
          </a:p>
          <a:p>
            <a:pPr lvl="1"/>
            <a:r>
              <a:rPr lang="es-BO" dirty="0"/>
              <a:t>Autenticación SMS</a:t>
            </a:r>
          </a:p>
          <a:p>
            <a:pPr lvl="1"/>
            <a:r>
              <a:rPr lang="es-BO" dirty="0"/>
              <a:t>Solo RSA </a:t>
            </a:r>
            <a:r>
              <a:rPr lang="es-BO" dirty="0"/>
              <a:t>SecurID</a:t>
            </a:r>
            <a:endParaRPr lang="es-BO" dirty="0"/>
          </a:p>
        </p:txBody>
      </p:sp>
    </p:spTree>
    <p:extLst>
      <p:ext uri="{BB962C8B-B14F-4D97-AF65-F5344CB8AC3E}">
        <p14:creationId xmlns:p14="http://schemas.microsoft.com/office/powerpoint/2010/main" val="40099747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BO" sz="4000" dirty="0"/>
              <a:t>Herramienta de Protección Móvil: </a:t>
            </a:r>
            <a:r>
              <a:rPr lang="es-BO" sz="4000" dirty="0"/>
              <a:t>BullGuard</a:t>
            </a:r>
            <a:r>
              <a:rPr lang="es-BO" sz="4000" dirty="0"/>
              <a:t> Mobile Security</a:t>
            </a:r>
          </a:p>
        </p:txBody>
      </p:sp>
      <p:sp>
        <p:nvSpPr>
          <p:cNvPr id="3" name="Marcador de contenido 2"/>
          <p:cNvSpPr>
            <a:spLocks noGrp="1"/>
          </p:cNvSpPr>
          <p:nvPr>
            <p:ph idx="1"/>
          </p:nvPr>
        </p:nvSpPr>
        <p:spPr/>
        <p:txBody>
          <a:bodyPr>
            <a:normAutofit/>
          </a:bodyPr>
          <a:lstStyle/>
          <a:p>
            <a:r>
              <a:rPr lang="es-BO" sz="2800" dirty="0"/>
              <a:t>Tiene un antivirus completo para móviles.</a:t>
            </a:r>
          </a:p>
          <a:p>
            <a:r>
              <a:rPr lang="es-BO" sz="2800" dirty="0"/>
              <a:t>Hace un seguimiento del móvil si es robado o perdido </a:t>
            </a:r>
            <a:r>
              <a:rPr lang="es-BO" sz="2800" dirty="0" smtClean="0"/>
              <a:t>vía </a:t>
            </a:r>
            <a:r>
              <a:rPr lang="es-BO" sz="2800" dirty="0"/>
              <a:t>GPS, bloquea o limpia la información de él.</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3180109"/>
            <a:ext cx="4283083" cy="334523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74533289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717" y="3573016"/>
            <a:ext cx="5365753" cy="2985120"/>
          </a:xfrm>
          <a:prstGeom prst="rect">
            <a:avLst/>
          </a:prstGeom>
        </p:spPr>
      </p:pic>
      <p:sp>
        <p:nvSpPr>
          <p:cNvPr id="2" name="Título 1"/>
          <p:cNvSpPr>
            <a:spLocks noGrp="1"/>
          </p:cNvSpPr>
          <p:nvPr>
            <p:ph type="title"/>
          </p:nvPr>
        </p:nvSpPr>
        <p:spPr/>
        <p:txBody>
          <a:bodyPr>
            <a:normAutofit fontScale="90000"/>
          </a:bodyPr>
          <a:lstStyle/>
          <a:p>
            <a:r>
              <a:rPr lang="es-BO" dirty="0"/>
              <a:t>Herramienta de Protección Móvil: </a:t>
            </a:r>
            <a:r>
              <a:rPr lang="es-BO" dirty="0"/>
              <a:t>Lookout</a:t>
            </a:r>
            <a:endParaRPr lang="es-BO" dirty="0"/>
          </a:p>
        </p:txBody>
      </p:sp>
      <p:sp>
        <p:nvSpPr>
          <p:cNvPr id="3" name="Marcador de contenido 2"/>
          <p:cNvSpPr>
            <a:spLocks noGrp="1"/>
          </p:cNvSpPr>
          <p:nvPr>
            <p:ph idx="1"/>
          </p:nvPr>
        </p:nvSpPr>
        <p:spPr/>
        <p:txBody>
          <a:bodyPr/>
          <a:lstStyle/>
          <a:p>
            <a:r>
              <a:rPr lang="es-BO" dirty="0"/>
              <a:t>Esta herramienta protege al móvil de amenazas en la seguridad y privacidad, realizar respaldos, ayuda a encontrar dispositivos </a:t>
            </a:r>
            <a:r>
              <a:rPr lang="es-BO" dirty="0" smtClean="0"/>
              <a:t>perdidos y </a:t>
            </a:r>
            <a:r>
              <a:rPr lang="es-BO" dirty="0"/>
              <a:t>permite administrar el móvil remotamente.</a:t>
            </a:r>
          </a:p>
        </p:txBody>
      </p:sp>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5212509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2924944"/>
            <a:ext cx="2416043" cy="3624064"/>
          </a:xfrm>
          <a:prstGeom prst="rect">
            <a:avLst/>
          </a:prstGeom>
        </p:spPr>
      </p:pic>
      <p:sp>
        <p:nvSpPr>
          <p:cNvPr id="2" name="Título 1"/>
          <p:cNvSpPr>
            <a:spLocks noGrp="1"/>
          </p:cNvSpPr>
          <p:nvPr>
            <p:ph type="title"/>
          </p:nvPr>
        </p:nvSpPr>
        <p:spPr/>
        <p:txBody>
          <a:bodyPr>
            <a:normAutofit fontScale="90000"/>
          </a:bodyPr>
          <a:lstStyle/>
          <a:p>
            <a:r>
              <a:rPr lang="es-BO" dirty="0"/>
              <a:t>Herramienta de Protección Móvil: </a:t>
            </a:r>
            <a:r>
              <a:rPr lang="es-BO" dirty="0"/>
              <a:t>WISeID</a:t>
            </a:r>
            <a:endParaRPr lang="es-BO" dirty="0"/>
          </a:p>
        </p:txBody>
      </p:sp>
      <p:sp>
        <p:nvSpPr>
          <p:cNvPr id="3" name="Marcador de contenido 2"/>
          <p:cNvSpPr>
            <a:spLocks noGrp="1"/>
          </p:cNvSpPr>
          <p:nvPr>
            <p:ph idx="1"/>
          </p:nvPr>
        </p:nvSpPr>
        <p:spPr/>
        <p:txBody>
          <a:bodyPr>
            <a:normAutofit/>
          </a:bodyPr>
          <a:lstStyle/>
          <a:p>
            <a:r>
              <a:rPr lang="es-BO" sz="2800" dirty="0"/>
              <a:t>Se utiliza para cifrar información personal almacenada, Información Personal Identificable (PII: </a:t>
            </a:r>
            <a:r>
              <a:rPr lang="es-BO" sz="2800" dirty="0"/>
              <a:t>Personally</a:t>
            </a:r>
            <a:r>
              <a:rPr lang="es-BO" sz="2800" dirty="0"/>
              <a:t> </a:t>
            </a:r>
            <a:r>
              <a:rPr lang="es-BO" sz="2800" dirty="0"/>
              <a:t>Identifiable</a:t>
            </a:r>
            <a:r>
              <a:rPr lang="es-BO" sz="2800" dirty="0"/>
              <a:t> </a:t>
            </a:r>
            <a:r>
              <a:rPr lang="es-BO" sz="2800" dirty="0"/>
              <a:t>Information</a:t>
            </a:r>
            <a:r>
              <a:rPr lang="es-BO" sz="2800" dirty="0"/>
              <a:t>), </a:t>
            </a:r>
            <a:r>
              <a:rPr lang="es-BO" sz="2800" dirty="0"/>
              <a:t>PINs</a:t>
            </a:r>
            <a:r>
              <a:rPr lang="es-BO" sz="2800" dirty="0"/>
              <a:t>, tarjetas de crédito, notas y otra información.</a:t>
            </a:r>
          </a:p>
        </p:txBody>
      </p:sp>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4811135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de Protección Móvil</a:t>
            </a:r>
          </a:p>
        </p:txBody>
      </p:sp>
      <p:sp>
        <p:nvSpPr>
          <p:cNvPr id="3" name="Marcador de contenido 2"/>
          <p:cNvSpPr>
            <a:spLocks noGrp="1"/>
          </p:cNvSpPr>
          <p:nvPr>
            <p:ph idx="1"/>
          </p:nvPr>
        </p:nvSpPr>
        <p:spPr>
          <a:xfrm>
            <a:off x="457200" y="1600200"/>
            <a:ext cx="8579296" cy="4525963"/>
          </a:xfrm>
        </p:spPr>
        <p:txBody>
          <a:bodyPr>
            <a:normAutofit fontScale="77500" lnSpcReduction="20000"/>
          </a:bodyPr>
          <a:lstStyle/>
          <a:p>
            <a:r>
              <a:rPr lang="en-US" dirty="0"/>
              <a:t>McAfee Mobile Security: </a:t>
            </a:r>
            <a:r>
              <a:rPr lang="en-US" dirty="0">
                <a:hlinkClick r:id="rId2"/>
              </a:rPr>
              <a:t>https://</a:t>
            </a:r>
            <a:r>
              <a:rPr lang="en-US" dirty="0" smtClean="0">
                <a:hlinkClick r:id="rId2"/>
              </a:rPr>
              <a:t>www.mcafeemobilessecurity.com</a:t>
            </a:r>
            <a:r>
              <a:rPr lang="en-US" dirty="0" smtClean="0"/>
              <a:t> </a:t>
            </a:r>
            <a:endParaRPr lang="en-US" dirty="0"/>
          </a:p>
          <a:p>
            <a:r>
              <a:rPr lang="en-US" dirty="0"/>
              <a:t>AVG </a:t>
            </a:r>
            <a:r>
              <a:rPr lang="en-US" dirty="0"/>
              <a:t>AntiVirus</a:t>
            </a:r>
            <a:r>
              <a:rPr lang="en-US" dirty="0"/>
              <a:t> Pro for Android: </a:t>
            </a:r>
            <a:r>
              <a:rPr lang="en-US" dirty="0">
                <a:hlinkClick r:id="rId3"/>
              </a:rPr>
              <a:t>http://</a:t>
            </a:r>
            <a:r>
              <a:rPr lang="en-US" dirty="0" smtClean="0">
                <a:hlinkClick r:id="rId3"/>
              </a:rPr>
              <a:t>www.avg.com</a:t>
            </a:r>
            <a:r>
              <a:rPr lang="en-US" dirty="0" smtClean="0"/>
              <a:t> </a:t>
            </a:r>
            <a:endParaRPr lang="en-US" dirty="0"/>
          </a:p>
          <a:p>
            <a:r>
              <a:rPr lang="en-US" dirty="0"/>
              <a:t>avast</a:t>
            </a:r>
            <a:r>
              <a:rPr lang="en-US" dirty="0"/>
              <a:t>! Mobile Security: </a:t>
            </a:r>
            <a:r>
              <a:rPr lang="en-US" dirty="0">
                <a:hlinkClick r:id="rId4"/>
              </a:rPr>
              <a:t>http://</a:t>
            </a:r>
            <a:r>
              <a:rPr lang="en-US" dirty="0" smtClean="0">
                <a:hlinkClick r:id="rId4"/>
              </a:rPr>
              <a:t>www.avast.com</a:t>
            </a:r>
            <a:r>
              <a:rPr lang="en-US" dirty="0" smtClean="0"/>
              <a:t> </a:t>
            </a:r>
            <a:endParaRPr lang="en-US" dirty="0"/>
          </a:p>
          <a:p>
            <a:r>
              <a:rPr lang="en-US" dirty="0"/>
              <a:t>Norton Mobile Security: </a:t>
            </a:r>
            <a:r>
              <a:rPr lang="en-US" dirty="0">
                <a:hlinkClick r:id="rId5"/>
              </a:rPr>
              <a:t>http://</a:t>
            </a:r>
            <a:r>
              <a:rPr lang="en-US" dirty="0" smtClean="0">
                <a:hlinkClick r:id="rId5"/>
              </a:rPr>
              <a:t>us.norton.com</a:t>
            </a:r>
            <a:r>
              <a:rPr lang="en-US" dirty="0" smtClean="0"/>
              <a:t> </a:t>
            </a:r>
            <a:endParaRPr lang="en-US" dirty="0"/>
          </a:p>
          <a:p>
            <a:r>
              <a:rPr lang="en-US" dirty="0"/>
              <a:t>ESET Mobile Security: </a:t>
            </a:r>
            <a:r>
              <a:rPr lang="en-US" dirty="0">
                <a:hlinkClick r:id="rId6"/>
              </a:rPr>
              <a:t>http://</a:t>
            </a:r>
            <a:r>
              <a:rPr lang="en-US" dirty="0" smtClean="0">
                <a:hlinkClick r:id="rId6"/>
              </a:rPr>
              <a:t>www.eset.com</a:t>
            </a:r>
            <a:r>
              <a:rPr lang="en-US" dirty="0" smtClean="0"/>
              <a:t> </a:t>
            </a:r>
            <a:endParaRPr lang="en-US" dirty="0"/>
          </a:p>
          <a:p>
            <a:r>
              <a:rPr lang="en-US" dirty="0"/>
              <a:t>Kaspersky Mobile Security: </a:t>
            </a:r>
            <a:r>
              <a:rPr lang="en-US" dirty="0">
                <a:hlinkClick r:id="rId7"/>
              </a:rPr>
              <a:t>http://</a:t>
            </a:r>
            <a:r>
              <a:rPr lang="en-US" dirty="0" smtClean="0">
                <a:hlinkClick r:id="rId7"/>
              </a:rPr>
              <a:t>www.kaspersky.com</a:t>
            </a:r>
            <a:r>
              <a:rPr lang="en-US" dirty="0" smtClean="0"/>
              <a:t> </a:t>
            </a:r>
            <a:endParaRPr lang="en-US" dirty="0"/>
          </a:p>
          <a:p>
            <a:r>
              <a:rPr lang="en-US" dirty="0"/>
              <a:t>F-Secure Mobile Security: </a:t>
            </a:r>
            <a:r>
              <a:rPr lang="en-US" dirty="0">
                <a:hlinkClick r:id="rId8"/>
              </a:rPr>
              <a:t>http://</a:t>
            </a:r>
            <a:r>
              <a:rPr lang="en-US" dirty="0" smtClean="0">
                <a:hlinkClick r:id="rId8"/>
              </a:rPr>
              <a:t>www.f-secure.com</a:t>
            </a:r>
            <a:r>
              <a:rPr lang="en-US" dirty="0" smtClean="0"/>
              <a:t> </a:t>
            </a:r>
            <a:endParaRPr lang="en-US" dirty="0"/>
          </a:p>
          <a:p>
            <a:r>
              <a:rPr lang="en-US" dirty="0"/>
              <a:t>Trend Micro </a:t>
            </a:r>
            <a:r>
              <a:rPr lang="en-US" dirty="0"/>
              <a:t>Mobite</a:t>
            </a:r>
            <a:r>
              <a:rPr lang="en-US" dirty="0"/>
              <a:t> Security: </a:t>
            </a:r>
            <a:r>
              <a:rPr lang="en-US" dirty="0">
                <a:hlinkClick r:id="rId9"/>
              </a:rPr>
              <a:t>http://</a:t>
            </a:r>
            <a:r>
              <a:rPr lang="en-US" dirty="0" smtClean="0">
                <a:hlinkClick r:id="rId9"/>
              </a:rPr>
              <a:t>www.trendmicro.com</a:t>
            </a:r>
            <a:r>
              <a:rPr lang="en-US" dirty="0" smtClean="0"/>
              <a:t> </a:t>
            </a:r>
            <a:endParaRPr lang="en-US" dirty="0"/>
          </a:p>
          <a:p>
            <a:r>
              <a:rPr lang="en-US" dirty="0"/>
              <a:t>Webroot</a:t>
            </a:r>
            <a:r>
              <a:rPr lang="en-US" dirty="0"/>
              <a:t> Secure Anywhere Mobile: </a:t>
            </a:r>
            <a:r>
              <a:rPr lang="en-US" dirty="0">
                <a:hlinkClick r:id="rId10"/>
              </a:rPr>
              <a:t>http://</a:t>
            </a:r>
            <a:r>
              <a:rPr lang="en-US" dirty="0" smtClean="0">
                <a:hlinkClick r:id="rId10"/>
              </a:rPr>
              <a:t>www.webroot.com</a:t>
            </a:r>
            <a:r>
              <a:rPr lang="en-US" dirty="0" smtClean="0"/>
              <a:t> </a:t>
            </a:r>
            <a:endParaRPr lang="en-US" dirty="0"/>
          </a:p>
          <a:p>
            <a:r>
              <a:rPr lang="en-US" dirty="0"/>
              <a:t>NetQin</a:t>
            </a:r>
            <a:r>
              <a:rPr lang="en-US" dirty="0"/>
              <a:t> Mobile Security: </a:t>
            </a:r>
            <a:r>
              <a:rPr lang="en-US" dirty="0">
                <a:hlinkClick r:id="rId11"/>
              </a:rPr>
              <a:t>http://</a:t>
            </a:r>
            <a:r>
              <a:rPr lang="en-US" dirty="0" smtClean="0">
                <a:hlinkClick r:id="rId11"/>
              </a:rPr>
              <a:t>www.netqin.com</a:t>
            </a:r>
            <a:r>
              <a:rPr lang="en-US" dirty="0" smtClean="0"/>
              <a:t> </a:t>
            </a:r>
            <a:endParaRPr lang="es-BO" dirty="0"/>
          </a:p>
        </p:txBody>
      </p:sp>
    </p:spTree>
    <p:extLst>
      <p:ext uri="{BB962C8B-B14F-4D97-AF65-F5344CB8AC3E}">
        <p14:creationId xmlns:p14="http://schemas.microsoft.com/office/powerpoint/2010/main" val="40661418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Android</a:t>
            </a:r>
          </a:p>
        </p:txBody>
      </p:sp>
    </p:spTree>
    <p:extLst>
      <p:ext uri="{BB962C8B-B14F-4D97-AF65-F5344CB8AC3E}">
        <p14:creationId xmlns:p14="http://schemas.microsoft.com/office/powerpoint/2010/main" val="59614299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547664" y="373306"/>
            <a:ext cx="6120680" cy="6184143"/>
          </a:xfrm>
          <a:prstGeom prst="rect">
            <a:avLst/>
          </a:prstGeom>
        </p:spPr>
      </p:pic>
      <p:sp>
        <p:nvSpPr>
          <p:cNvPr id="8"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chemeClr val="bg1">
                    <a:lumMod val="75000"/>
                  </a:schemeClr>
                </a:solidFill>
              </a:rPr>
              <a:t>C|EH  Julio Iglesias Pérez</a:t>
            </a:r>
            <a:endParaRPr lang="es-BO" dirty="0">
              <a:solidFill>
                <a:schemeClr val="bg1">
                  <a:lumMod val="75000"/>
                </a:schemeClr>
              </a:solidFill>
            </a:endParaRPr>
          </a:p>
        </p:txBody>
      </p:sp>
    </p:spTree>
    <p:extLst>
      <p:ext uri="{BB962C8B-B14F-4D97-AF65-F5344CB8AC3E}">
        <p14:creationId xmlns:p14="http://schemas.microsoft.com/office/powerpoint/2010/main" val="139056752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a:t>
            </a:r>
            <a:r>
              <a:rPr lang="es-BO" dirty="0" smtClean="0"/>
              <a:t>iOS</a:t>
            </a:r>
            <a:endParaRPr lang="es-BO" dirty="0"/>
          </a:p>
        </p:txBody>
      </p:sp>
    </p:spTree>
    <p:extLst>
      <p:ext uri="{BB962C8B-B14F-4D97-AF65-F5344CB8AC3E}">
        <p14:creationId xmlns:p14="http://schemas.microsoft.com/office/powerpoint/2010/main" val="85259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smtClean="0"/>
              <a:t>Arquitectura de </a:t>
            </a:r>
            <a:r>
              <a:rPr lang="es-BO" dirty="0" smtClean="0"/>
              <a:t>Android</a:t>
            </a:r>
            <a:endParaRPr lang="es-BO" dirty="0"/>
          </a:p>
        </p:txBody>
      </p:sp>
      <p:sp>
        <p:nvSpPr>
          <p:cNvPr id="3" name="Marcador de contenido 2"/>
          <p:cNvSpPr>
            <a:spLocks noGrp="1"/>
          </p:cNvSpPr>
          <p:nvPr>
            <p:ph idx="1"/>
          </p:nvPr>
        </p:nvSpPr>
        <p:spPr/>
        <p:txBody>
          <a:bodyPr/>
          <a:lstStyle/>
          <a:p>
            <a:endParaRPr lang="es-BO" dirty="0"/>
          </a:p>
        </p:txBody>
      </p:sp>
      <p:pic>
        <p:nvPicPr>
          <p:cNvPr id="6" name="Imagen 5"/>
          <p:cNvPicPr>
            <a:picLocks noChangeAspect="1"/>
          </p:cNvPicPr>
          <p:nvPr/>
        </p:nvPicPr>
        <p:blipFill>
          <a:blip r:embed="rId2"/>
          <a:stretch>
            <a:fillRect/>
          </a:stretch>
        </p:blipFill>
        <p:spPr>
          <a:xfrm>
            <a:off x="1946582" y="1600200"/>
            <a:ext cx="5250835" cy="4800469"/>
          </a:xfrm>
          <a:prstGeom prst="rect">
            <a:avLst/>
          </a:prstGeom>
        </p:spPr>
      </p:pic>
      <p:sp>
        <p:nvSpPr>
          <p:cNvPr id="8"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5148111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9"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chemeClr val="bg1">
                    <a:lumMod val="75000"/>
                  </a:schemeClr>
                </a:solidFill>
              </a:rPr>
              <a:t>C|EH  Julio Iglesias Pérez</a:t>
            </a:r>
            <a:endParaRPr lang="es-BO" dirty="0">
              <a:solidFill>
                <a:schemeClr val="bg1">
                  <a:lumMod val="75000"/>
                </a:schemeClr>
              </a:solidFill>
            </a:endParaRPr>
          </a:p>
        </p:txBody>
      </p:sp>
      <p:pic>
        <p:nvPicPr>
          <p:cNvPr id="4" name="Imagen 3"/>
          <p:cNvPicPr>
            <a:picLocks noChangeAspect="1"/>
          </p:cNvPicPr>
          <p:nvPr/>
        </p:nvPicPr>
        <p:blipFill>
          <a:blip r:embed="rId2"/>
          <a:stretch>
            <a:fillRect/>
          </a:stretch>
        </p:blipFill>
        <p:spPr>
          <a:xfrm>
            <a:off x="2092480" y="500812"/>
            <a:ext cx="4959040" cy="5856375"/>
          </a:xfrm>
          <a:prstGeom prst="rect">
            <a:avLst/>
          </a:prstGeom>
        </p:spPr>
      </p:pic>
    </p:spTree>
    <p:extLst>
      <p:ext uri="{BB962C8B-B14F-4D97-AF65-F5344CB8AC3E}">
        <p14:creationId xmlns:p14="http://schemas.microsoft.com/office/powerpoint/2010/main" val="15395179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a:t>
            </a:r>
            <a:r>
              <a:rPr lang="es-BO" dirty="0" smtClean="0"/>
              <a:t>Windows </a:t>
            </a:r>
            <a:r>
              <a:rPr lang="es-BO" dirty="0" smtClean="0"/>
              <a:t>Phone</a:t>
            </a:r>
            <a:endParaRPr lang="es-BO" dirty="0"/>
          </a:p>
        </p:txBody>
      </p:sp>
    </p:spTree>
    <p:extLst>
      <p:ext uri="{BB962C8B-B14F-4D97-AF65-F5344CB8AC3E}">
        <p14:creationId xmlns:p14="http://schemas.microsoft.com/office/powerpoint/2010/main" val="254231899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843134" y="833487"/>
            <a:ext cx="7682703" cy="5544616"/>
          </a:xfrm>
          <a:prstGeom prst="rect">
            <a:avLst/>
          </a:prstGeom>
        </p:spPr>
      </p:pic>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chemeClr val="bg1">
                    <a:lumMod val="75000"/>
                  </a:schemeClr>
                </a:solidFill>
              </a:rPr>
              <a:t>C|EH  Julio Iglesias Pérez</a:t>
            </a:r>
            <a:endParaRPr lang="es-BO" dirty="0">
              <a:solidFill>
                <a:schemeClr val="bg1">
                  <a:lumMod val="75000"/>
                </a:schemeClr>
              </a:solidFill>
            </a:endParaRPr>
          </a:p>
        </p:txBody>
      </p:sp>
    </p:spTree>
    <p:extLst>
      <p:ext uri="{BB962C8B-B14F-4D97-AF65-F5344CB8AC3E}">
        <p14:creationId xmlns:p14="http://schemas.microsoft.com/office/powerpoint/2010/main" val="30374257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dirty="0"/>
          </a:p>
        </p:txBody>
      </p:sp>
      <p:sp>
        <p:nvSpPr>
          <p:cNvPr id="3" name="Marcador de contenido 2"/>
          <p:cNvSpPr>
            <a:spLocks noGrp="1"/>
          </p:cNvSpPr>
          <p:nvPr>
            <p:ph idx="1"/>
          </p:nvPr>
        </p:nvSpPr>
        <p:spPr/>
        <p:txBody>
          <a:bodyPr/>
          <a:lstStyle/>
          <a:p>
            <a:endParaRPr lang="es-BO" dirty="0"/>
          </a:p>
        </p:txBody>
      </p:sp>
      <p:sp>
        <p:nvSpPr>
          <p:cNvPr id="4" name="1 Título"/>
          <p:cNvSpPr>
            <a:spLocks noGrp="1"/>
          </p:cNvSpPr>
          <p:nvPr/>
        </p:nvSpPr>
        <p:spPr>
          <a:xfrm>
            <a:off x="457200" y="2857500"/>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t>Test de Intrusión para BlackBerry</a:t>
            </a:r>
            <a:endParaRPr lang="es-BO" dirty="0"/>
          </a:p>
        </p:txBody>
      </p:sp>
    </p:spTree>
    <p:extLst>
      <p:ext uri="{BB962C8B-B14F-4D97-AF65-F5344CB8AC3E}">
        <p14:creationId xmlns:p14="http://schemas.microsoft.com/office/powerpoint/2010/main" val="5710981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627367" y="550828"/>
            <a:ext cx="3889265" cy="5756344"/>
          </a:xfrm>
          <a:prstGeom prst="rect">
            <a:avLst/>
          </a:prstGeom>
        </p:spPr>
      </p:pic>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chemeClr val="bg1">
                    <a:lumMod val="75000"/>
                  </a:schemeClr>
                </a:solidFill>
              </a:rPr>
              <a:t>C|EH  Julio Iglesias Pérez</a:t>
            </a:r>
            <a:endParaRPr lang="es-BO" dirty="0">
              <a:solidFill>
                <a:schemeClr val="bg1">
                  <a:lumMod val="75000"/>
                </a:schemeClr>
              </a:solidFill>
            </a:endParaRPr>
          </a:p>
        </p:txBody>
      </p:sp>
    </p:spTree>
    <p:extLst>
      <p:ext uri="{BB962C8B-B14F-4D97-AF65-F5344CB8AC3E}">
        <p14:creationId xmlns:p14="http://schemas.microsoft.com/office/powerpoint/2010/main" val="184879598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a:t>
            </a:r>
            <a:r>
              <a:rPr lang="es-BO" dirty="0" smtClean="0"/>
              <a:t>Muchas Gracias!</a:t>
            </a:r>
            <a:endParaRPr lang="es-BO" dirty="0"/>
          </a:p>
        </p:txBody>
      </p:sp>
    </p:spTree>
    <p:extLst>
      <p:ext uri="{BB962C8B-B14F-4D97-AF65-F5344CB8AC3E}">
        <p14:creationId xmlns:p14="http://schemas.microsoft.com/office/powerpoint/2010/main" val="1721147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t>
            </a:r>
            <a:r>
              <a:rPr lang="es-BO" dirty="0"/>
              <a:t>Android</a:t>
            </a:r>
            <a:endParaRPr lang="es-BO" dirty="0"/>
          </a:p>
        </p:txBody>
      </p:sp>
      <p:sp>
        <p:nvSpPr>
          <p:cNvPr id="3" name="Marcador de contenido 2"/>
          <p:cNvSpPr>
            <a:spLocks noGrp="1"/>
          </p:cNvSpPr>
          <p:nvPr>
            <p:ph idx="1"/>
          </p:nvPr>
        </p:nvSpPr>
        <p:spPr>
          <a:xfrm>
            <a:off x="457200" y="1600200"/>
            <a:ext cx="8229600" cy="4997152"/>
          </a:xfrm>
        </p:spPr>
        <p:txBody>
          <a:bodyPr>
            <a:normAutofit fontScale="62500" lnSpcReduction="20000"/>
          </a:bodyPr>
          <a:lstStyle/>
          <a:p>
            <a:pPr marL="0" indent="0">
              <a:buNone/>
            </a:pPr>
            <a:r>
              <a:rPr lang="es-BO" b="1" dirty="0"/>
              <a:t>Aplicación: </a:t>
            </a:r>
            <a:r>
              <a:rPr lang="es-BO" dirty="0"/>
              <a:t>Las aplicaciones provistas por </a:t>
            </a:r>
            <a:r>
              <a:rPr lang="es-BO" dirty="0"/>
              <a:t>Android</a:t>
            </a:r>
            <a:r>
              <a:rPr lang="es-BO" dirty="0"/>
              <a:t> incluyen: cliente de correo electrónico, SMS, calendario, mapas, navegador, contactos, etc. Estas aplicaciones están escritas en </a:t>
            </a:r>
            <a:r>
              <a:rPr lang="es-BO" dirty="0" smtClean="0"/>
              <a:t>lenguaje </a:t>
            </a:r>
            <a:r>
              <a:rPr lang="es-BO" dirty="0" smtClean="0"/>
              <a:t>Java</a:t>
            </a:r>
          </a:p>
          <a:p>
            <a:pPr marL="0" indent="0">
              <a:buNone/>
            </a:pPr>
            <a:endParaRPr lang="es-BO" dirty="0" smtClean="0"/>
          </a:p>
          <a:p>
            <a:pPr marL="0" indent="0">
              <a:buNone/>
            </a:pPr>
            <a:r>
              <a:rPr lang="es-BO" b="1" dirty="0"/>
              <a:t>Marco de Aplicación</a:t>
            </a:r>
          </a:p>
          <a:p>
            <a:pPr lvl="1"/>
            <a:r>
              <a:rPr lang="es-BO" dirty="0"/>
              <a:t>Android</a:t>
            </a:r>
            <a:r>
              <a:rPr lang="es-BO" dirty="0"/>
              <a:t> al ser una plataforma abierta, los desarrolladores tienen acceso completo a la API que es utilizada por las aplicaciones básicas</a:t>
            </a:r>
          </a:p>
          <a:p>
            <a:pPr lvl="1"/>
            <a:r>
              <a:rPr lang="es-BO" dirty="0"/>
              <a:t>El Sistema de Vista puede ser utilizado para crear listas, </a:t>
            </a:r>
            <a:r>
              <a:rPr lang="es-BO" dirty="0"/>
              <a:t>grids</a:t>
            </a:r>
            <a:r>
              <a:rPr lang="es-BO" dirty="0"/>
              <a:t>, </a:t>
            </a:r>
            <a:r>
              <a:rPr lang="es-BO" dirty="0"/>
              <a:t>text</a:t>
            </a:r>
            <a:r>
              <a:rPr lang="es-BO" dirty="0"/>
              <a:t> boxes, botones, etc. en la aplicación</a:t>
            </a:r>
          </a:p>
          <a:p>
            <a:pPr lvl="1"/>
            <a:r>
              <a:rPr lang="es-BO" dirty="0"/>
              <a:t>El proveedor de contenidos permite a las aplicaciones acceder a los datos desde otras aplicaciones, con el fin de compartir sus propios datos</a:t>
            </a:r>
          </a:p>
          <a:p>
            <a:pPr lvl="1"/>
            <a:r>
              <a:rPr lang="es-BO" dirty="0"/>
              <a:t>El administrador de recursos aloja los recursos de no-código como cadenas, gráficos, etc.</a:t>
            </a:r>
          </a:p>
          <a:p>
            <a:pPr lvl="1"/>
            <a:r>
              <a:rPr lang="es-BO" dirty="0"/>
              <a:t>El administrador de notificaciones ayuda a las aplicaciones a mostrar mensajes personalizados en la barra de estado</a:t>
            </a:r>
          </a:p>
          <a:p>
            <a:pPr lvl="1"/>
            <a:r>
              <a:rPr lang="es-BO" dirty="0"/>
              <a:t>El administrador de actividades controla el ciclo de vida de las aplicaciones</a:t>
            </a:r>
            <a:endParaRPr lang="es-BO" dirty="0" smtClean="0"/>
          </a:p>
          <a:p>
            <a:endParaRPr lang="es-BO" dirty="0"/>
          </a:p>
        </p:txBody>
      </p:sp>
    </p:spTree>
    <p:extLst>
      <p:ext uri="{BB962C8B-B14F-4D97-AF65-F5344CB8AC3E}">
        <p14:creationId xmlns:p14="http://schemas.microsoft.com/office/powerpoint/2010/main" val="4079653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t>
            </a:r>
            <a:r>
              <a:rPr lang="es-BO" dirty="0"/>
              <a:t>Android</a:t>
            </a:r>
            <a:endParaRPr lang="es-BO" dirty="0"/>
          </a:p>
        </p:txBody>
      </p:sp>
      <p:sp>
        <p:nvSpPr>
          <p:cNvPr id="3" name="Marcador de contenido 2"/>
          <p:cNvSpPr>
            <a:spLocks noGrp="1"/>
          </p:cNvSpPr>
          <p:nvPr>
            <p:ph idx="1"/>
          </p:nvPr>
        </p:nvSpPr>
        <p:spPr>
          <a:xfrm>
            <a:off x="457200" y="1600200"/>
            <a:ext cx="8229600" cy="4997152"/>
          </a:xfrm>
        </p:spPr>
        <p:txBody>
          <a:bodyPr>
            <a:normAutofit fontScale="92500" lnSpcReduction="20000"/>
          </a:bodyPr>
          <a:lstStyle/>
          <a:p>
            <a:pPr marL="0" indent="0">
              <a:buNone/>
            </a:pPr>
            <a:r>
              <a:rPr lang="es-BO" b="1" dirty="0" smtClean="0"/>
              <a:t>Librerías: </a:t>
            </a:r>
            <a:r>
              <a:rPr lang="es-ES" dirty="0" smtClean="0"/>
              <a:t>Comprenden </a:t>
            </a:r>
            <a:r>
              <a:rPr lang="es-ES" dirty="0"/>
              <a:t>cada código que proporciona las características principales de un sistema operativo </a:t>
            </a:r>
            <a:r>
              <a:rPr lang="es-ES" dirty="0"/>
              <a:t>Android</a:t>
            </a:r>
            <a:r>
              <a:rPr lang="es-ES" dirty="0"/>
              <a:t>. Por ejemplo, la base de datos de apoyo es </a:t>
            </a:r>
            <a:r>
              <a:rPr lang="es-ES" dirty="0" smtClean="0"/>
              <a:t>proporcionada </a:t>
            </a:r>
            <a:r>
              <a:rPr lang="es-ES" dirty="0"/>
              <a:t>por la </a:t>
            </a:r>
            <a:r>
              <a:rPr lang="es-ES" dirty="0" smtClean="0"/>
              <a:t>librería </a:t>
            </a:r>
            <a:r>
              <a:rPr lang="es-ES" dirty="0"/>
              <a:t>SQLite</a:t>
            </a:r>
            <a:r>
              <a:rPr lang="es-ES" dirty="0"/>
              <a:t> para que una aplicación </a:t>
            </a:r>
            <a:r>
              <a:rPr lang="es-ES" dirty="0" smtClean="0"/>
              <a:t>pueda </a:t>
            </a:r>
            <a:r>
              <a:rPr lang="es-ES" dirty="0"/>
              <a:t>utilizar para el almacenamiento de datos y funcionalidades para el navegador web proporcionado por el Kit de Biblioteca Web. </a:t>
            </a:r>
            <a:endParaRPr lang="es-ES" dirty="0" smtClean="0"/>
          </a:p>
          <a:p>
            <a:pPr marL="0" indent="0">
              <a:buNone/>
            </a:pPr>
            <a:r>
              <a:rPr lang="es-ES" dirty="0" smtClean="0"/>
              <a:t>La librería </a:t>
            </a:r>
            <a:r>
              <a:rPr lang="es-ES" dirty="0"/>
              <a:t>principal de </a:t>
            </a:r>
            <a:r>
              <a:rPr lang="es-ES" dirty="0"/>
              <a:t>Android</a:t>
            </a:r>
            <a:r>
              <a:rPr lang="es-ES" dirty="0"/>
              <a:t> incluye el Administrador de superficie, Media Framework, </a:t>
            </a:r>
            <a:r>
              <a:rPr lang="es-ES" dirty="0"/>
              <a:t>SQLite</a:t>
            </a:r>
            <a:r>
              <a:rPr lang="es-ES" dirty="0"/>
              <a:t>, </a:t>
            </a:r>
            <a:r>
              <a:rPr lang="es-ES" dirty="0"/>
              <a:t>OpenGL</a:t>
            </a:r>
            <a:r>
              <a:rPr lang="es-ES" dirty="0"/>
              <a:t> | ES, </a:t>
            </a:r>
            <a:r>
              <a:rPr lang="es-ES" dirty="0"/>
              <a:t>FreeType</a:t>
            </a:r>
            <a:r>
              <a:rPr lang="es-ES" dirty="0"/>
              <a:t>, </a:t>
            </a:r>
            <a:r>
              <a:rPr lang="es-ES" dirty="0"/>
              <a:t>WebKit</a:t>
            </a:r>
            <a:r>
              <a:rPr lang="es-ES" dirty="0"/>
              <a:t>, SGL, SSL, </a:t>
            </a:r>
            <a:r>
              <a:rPr lang="es-ES" dirty="0"/>
              <a:t>licb</a:t>
            </a:r>
            <a:r>
              <a:rPr lang="es-ES" dirty="0"/>
              <a:t>, </a:t>
            </a:r>
            <a:r>
              <a:rPr lang="es-ES" dirty="0"/>
              <a:t>SQLite</a:t>
            </a:r>
            <a:r>
              <a:rPr lang="es-ES" dirty="0"/>
              <a:t> (motor), y </a:t>
            </a:r>
            <a:r>
              <a:rPr lang="es-ES" dirty="0"/>
              <a:t>LibCoreWeb</a:t>
            </a:r>
            <a:r>
              <a:rPr lang="es-ES" dirty="0"/>
              <a:t> (motor de navegador web)</a:t>
            </a:r>
            <a:endParaRPr lang="es-BO" dirty="0" smtClean="0"/>
          </a:p>
          <a:p>
            <a:endParaRPr lang="es-BO" dirty="0"/>
          </a:p>
        </p:txBody>
      </p:sp>
    </p:spTree>
    <p:extLst>
      <p:ext uri="{BB962C8B-B14F-4D97-AF65-F5344CB8AC3E}">
        <p14:creationId xmlns:p14="http://schemas.microsoft.com/office/powerpoint/2010/main" val="872855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t>
            </a:r>
            <a:r>
              <a:rPr lang="es-BO" dirty="0"/>
              <a:t>Android</a:t>
            </a:r>
            <a:endParaRPr lang="es-BO" dirty="0"/>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pPr marL="0" indent="0">
              <a:buNone/>
            </a:pPr>
            <a:r>
              <a:rPr lang="es-BO" b="1" dirty="0" smtClean="0"/>
              <a:t>Librerías: </a:t>
            </a:r>
            <a:r>
              <a:rPr lang="es-ES" dirty="0" smtClean="0"/>
              <a:t>Comprenden </a:t>
            </a:r>
            <a:r>
              <a:rPr lang="es-ES" dirty="0"/>
              <a:t>cada código que proporciona las características principales de un sistema operativo </a:t>
            </a:r>
            <a:r>
              <a:rPr lang="es-ES" dirty="0"/>
              <a:t>Android</a:t>
            </a:r>
            <a:r>
              <a:rPr lang="es-ES" dirty="0"/>
              <a:t>. Por ejemplo, la base de datos de apoyo es </a:t>
            </a:r>
            <a:r>
              <a:rPr lang="es-ES" dirty="0" smtClean="0"/>
              <a:t>proporcionada </a:t>
            </a:r>
            <a:r>
              <a:rPr lang="es-ES" dirty="0"/>
              <a:t>por la </a:t>
            </a:r>
            <a:r>
              <a:rPr lang="es-ES" dirty="0" smtClean="0"/>
              <a:t>librería </a:t>
            </a:r>
            <a:r>
              <a:rPr lang="es-ES" dirty="0"/>
              <a:t>SQLite</a:t>
            </a:r>
            <a:r>
              <a:rPr lang="es-ES" dirty="0"/>
              <a:t> para que una aplicación </a:t>
            </a:r>
            <a:r>
              <a:rPr lang="es-ES" dirty="0" smtClean="0"/>
              <a:t>pueda </a:t>
            </a:r>
            <a:r>
              <a:rPr lang="es-ES" dirty="0"/>
              <a:t>utilizar para el almacenamiento de datos y funcionalidades para el navegador web proporcionado por el Kit de Biblioteca Web. </a:t>
            </a:r>
            <a:endParaRPr lang="es-ES" dirty="0" smtClean="0"/>
          </a:p>
          <a:p>
            <a:pPr marL="0" indent="0">
              <a:buNone/>
            </a:pPr>
            <a:r>
              <a:rPr lang="es-ES" dirty="0" smtClean="0"/>
              <a:t>La librería </a:t>
            </a:r>
            <a:r>
              <a:rPr lang="es-ES" dirty="0"/>
              <a:t>principal de </a:t>
            </a:r>
            <a:r>
              <a:rPr lang="es-ES" dirty="0"/>
              <a:t>Android</a:t>
            </a:r>
            <a:r>
              <a:rPr lang="es-ES" dirty="0"/>
              <a:t> incluye el Administrador de superficie, Media Framework, </a:t>
            </a:r>
            <a:r>
              <a:rPr lang="es-ES" dirty="0"/>
              <a:t>SQLite</a:t>
            </a:r>
            <a:r>
              <a:rPr lang="es-ES" dirty="0"/>
              <a:t>, </a:t>
            </a:r>
            <a:r>
              <a:rPr lang="es-ES" dirty="0"/>
              <a:t>OpenGL</a:t>
            </a:r>
            <a:r>
              <a:rPr lang="es-ES" dirty="0"/>
              <a:t> | ES, </a:t>
            </a:r>
            <a:r>
              <a:rPr lang="es-ES" dirty="0"/>
              <a:t>FreeType</a:t>
            </a:r>
            <a:r>
              <a:rPr lang="es-ES" dirty="0"/>
              <a:t>, </a:t>
            </a:r>
            <a:r>
              <a:rPr lang="es-ES" dirty="0"/>
              <a:t>WebKit</a:t>
            </a:r>
            <a:r>
              <a:rPr lang="es-ES" dirty="0"/>
              <a:t>, SGL, SSL, </a:t>
            </a:r>
            <a:r>
              <a:rPr lang="es-ES" dirty="0"/>
              <a:t>licb</a:t>
            </a:r>
            <a:r>
              <a:rPr lang="es-ES" dirty="0"/>
              <a:t>, </a:t>
            </a:r>
            <a:r>
              <a:rPr lang="es-ES" dirty="0"/>
              <a:t>SQLite</a:t>
            </a:r>
            <a:r>
              <a:rPr lang="es-ES" dirty="0"/>
              <a:t> (motor), y </a:t>
            </a:r>
            <a:r>
              <a:rPr lang="es-ES" dirty="0"/>
              <a:t>LibCoreWeb</a:t>
            </a:r>
            <a:r>
              <a:rPr lang="es-ES" dirty="0"/>
              <a:t> (motor de navegador web</a:t>
            </a:r>
            <a:r>
              <a:rPr lang="es-ES" dirty="0" smtClean="0"/>
              <a:t>)</a:t>
            </a:r>
          </a:p>
          <a:p>
            <a:pPr marL="0" indent="0">
              <a:buNone/>
            </a:pPr>
            <a:r>
              <a:rPr lang="es-BO" b="1" dirty="0"/>
              <a:t>Android</a:t>
            </a:r>
            <a:r>
              <a:rPr lang="es-BO" b="1" dirty="0"/>
              <a:t> </a:t>
            </a:r>
            <a:r>
              <a:rPr lang="es-BO" b="1" dirty="0" smtClean="0"/>
              <a:t>Runtime</a:t>
            </a:r>
            <a:r>
              <a:rPr lang="es-BO" b="1" dirty="0" smtClean="0"/>
              <a:t>: </a:t>
            </a:r>
            <a:r>
              <a:rPr lang="es-ES" dirty="0"/>
              <a:t>Incluye </a:t>
            </a:r>
            <a:r>
              <a:rPr lang="es-ES" dirty="0" smtClean="0"/>
              <a:t>librerías básicas </a:t>
            </a:r>
            <a:r>
              <a:rPr lang="es-ES" dirty="0"/>
              <a:t>y la máquina virtual de </a:t>
            </a:r>
            <a:r>
              <a:rPr lang="es-ES" dirty="0"/>
              <a:t>Dalvik</a:t>
            </a:r>
            <a:r>
              <a:rPr lang="es-ES" dirty="0"/>
              <a:t>. El conjunto de </a:t>
            </a:r>
            <a:r>
              <a:rPr lang="es-ES" dirty="0" smtClean="0"/>
              <a:t>librerías básicas </a:t>
            </a:r>
            <a:r>
              <a:rPr lang="es-ES" dirty="0"/>
              <a:t>permite a los desarrolladores escribir aplicaciones </a:t>
            </a:r>
            <a:r>
              <a:rPr lang="es-ES" dirty="0"/>
              <a:t>Android</a:t>
            </a:r>
            <a:r>
              <a:rPr lang="es-ES" dirty="0"/>
              <a:t> </a:t>
            </a:r>
            <a:r>
              <a:rPr lang="es-ES" dirty="0" smtClean="0"/>
              <a:t>utilizando </a:t>
            </a:r>
            <a:r>
              <a:rPr lang="es-ES" dirty="0"/>
              <a:t>el lenguaje de programación Java. </a:t>
            </a:r>
            <a:r>
              <a:rPr lang="es-ES" dirty="0" smtClean="0"/>
              <a:t>La Máquina </a:t>
            </a:r>
            <a:r>
              <a:rPr lang="es-ES" dirty="0"/>
              <a:t>virtual </a:t>
            </a:r>
            <a:r>
              <a:rPr lang="es-ES" dirty="0"/>
              <a:t>Dalvik</a:t>
            </a:r>
            <a:r>
              <a:rPr lang="es-ES" dirty="0"/>
              <a:t> es de gran ayuda en la ejecución de aplicaciones de </a:t>
            </a:r>
            <a:r>
              <a:rPr lang="es-ES" dirty="0"/>
              <a:t>Android</a:t>
            </a:r>
            <a:r>
              <a:rPr lang="es-ES" dirty="0"/>
              <a:t>. </a:t>
            </a:r>
            <a:r>
              <a:rPr lang="es-ES" dirty="0"/>
              <a:t>Dalvik</a:t>
            </a:r>
            <a:r>
              <a:rPr lang="es-ES" dirty="0"/>
              <a:t> puede ejecutar múltiples máquinas virtuales de manera eficiente.</a:t>
            </a:r>
            <a:endParaRPr lang="es-BO" b="1" dirty="0" smtClean="0"/>
          </a:p>
          <a:p>
            <a:endParaRPr lang="es-BO" dirty="0"/>
          </a:p>
        </p:txBody>
      </p:sp>
    </p:spTree>
    <p:extLst>
      <p:ext uri="{BB962C8B-B14F-4D97-AF65-F5344CB8AC3E}">
        <p14:creationId xmlns:p14="http://schemas.microsoft.com/office/powerpoint/2010/main" val="1758275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t>
            </a:r>
            <a:r>
              <a:rPr lang="es-BO" dirty="0"/>
              <a:t>Android</a:t>
            </a:r>
            <a:endParaRPr lang="es-BO" dirty="0"/>
          </a:p>
        </p:txBody>
      </p:sp>
      <p:sp>
        <p:nvSpPr>
          <p:cNvPr id="3" name="Marcador de contenido 2"/>
          <p:cNvSpPr>
            <a:spLocks noGrp="1"/>
          </p:cNvSpPr>
          <p:nvPr>
            <p:ph idx="1"/>
          </p:nvPr>
        </p:nvSpPr>
        <p:spPr>
          <a:xfrm>
            <a:off x="457200" y="1600200"/>
            <a:ext cx="8229600" cy="4997152"/>
          </a:xfrm>
        </p:spPr>
        <p:txBody>
          <a:bodyPr>
            <a:normAutofit lnSpcReduction="10000"/>
          </a:bodyPr>
          <a:lstStyle/>
          <a:p>
            <a:pPr marL="0" indent="0">
              <a:buNone/>
            </a:pPr>
            <a:r>
              <a:rPr lang="es-BO" b="1" dirty="0" smtClean="0"/>
              <a:t>Kernel</a:t>
            </a:r>
            <a:r>
              <a:rPr lang="es-BO" b="1" dirty="0" smtClean="0"/>
              <a:t> de Linux: </a:t>
            </a:r>
            <a:r>
              <a:rPr lang="es-ES" dirty="0"/>
              <a:t>El sistema operativo </a:t>
            </a:r>
            <a:r>
              <a:rPr lang="es-ES" dirty="0"/>
              <a:t>Android</a:t>
            </a:r>
            <a:r>
              <a:rPr lang="es-ES" dirty="0"/>
              <a:t> fue construido basado en el núcleo Linux. Esta capa está formada por todos los controladores de dispositivos de bajo nivel, controlador de pantalla, </a:t>
            </a:r>
            <a:r>
              <a:rPr lang="es-ES" dirty="0" smtClean="0"/>
              <a:t>controlador de cámara, </a:t>
            </a:r>
            <a:r>
              <a:rPr lang="es-ES" dirty="0"/>
              <a:t>controlador de memoria Flash, </a:t>
            </a:r>
            <a:r>
              <a:rPr lang="es-ES" dirty="0" smtClean="0"/>
              <a:t>controlador </a:t>
            </a:r>
            <a:r>
              <a:rPr lang="es-ES" dirty="0" smtClean="0"/>
              <a:t>Binder</a:t>
            </a:r>
            <a:r>
              <a:rPr lang="es-ES" dirty="0" smtClean="0"/>
              <a:t> (IPC</a:t>
            </a:r>
            <a:r>
              <a:rPr lang="es-ES" dirty="0"/>
              <a:t>), </a:t>
            </a:r>
            <a:r>
              <a:rPr lang="es-ES" dirty="0" smtClean="0"/>
              <a:t>controlador </a:t>
            </a:r>
            <a:r>
              <a:rPr lang="es-ES" dirty="0" smtClean="0"/>
              <a:t>de teclado</a:t>
            </a:r>
            <a:r>
              <a:rPr lang="es-ES" dirty="0"/>
              <a:t>, controlador WIFI, controlador de audio, y la administración de energía de varios </a:t>
            </a:r>
            <a:r>
              <a:rPr lang="es-ES" dirty="0" smtClean="0"/>
              <a:t>componentes </a:t>
            </a:r>
            <a:r>
              <a:rPr lang="es-ES" dirty="0"/>
              <a:t>de hardware de un dispositivo </a:t>
            </a:r>
            <a:r>
              <a:rPr lang="es-ES" dirty="0"/>
              <a:t>Android</a:t>
            </a:r>
            <a:r>
              <a:rPr lang="es-ES" dirty="0"/>
              <a:t> .</a:t>
            </a:r>
            <a:endParaRPr lang="es-BO" b="1" dirty="0" smtClean="0"/>
          </a:p>
          <a:p>
            <a:endParaRPr lang="es-BO" dirty="0"/>
          </a:p>
        </p:txBody>
      </p:sp>
    </p:spTree>
    <p:extLst>
      <p:ext uri="{BB962C8B-B14F-4D97-AF65-F5344CB8AC3E}">
        <p14:creationId xmlns:p14="http://schemas.microsoft.com/office/powerpoint/2010/main" val="95788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Android</a:t>
            </a:r>
            <a:r>
              <a:rPr lang="es-BO" dirty="0" smtClean="0"/>
              <a:t> </a:t>
            </a:r>
            <a:r>
              <a:rPr lang="es-BO" dirty="0" smtClean="0"/>
              <a:t>Device</a:t>
            </a:r>
            <a:r>
              <a:rPr lang="es-BO" dirty="0" smtClean="0"/>
              <a:t> </a:t>
            </a:r>
            <a:r>
              <a:rPr lang="es-BO" dirty="0" smtClean="0"/>
              <a:t>Administration</a:t>
            </a:r>
            <a:r>
              <a:rPr lang="es-BO" dirty="0" smtClean="0"/>
              <a:t> API</a:t>
            </a:r>
            <a:endParaRPr lang="es-BO" dirty="0"/>
          </a:p>
        </p:txBody>
      </p:sp>
      <p:sp>
        <p:nvSpPr>
          <p:cNvPr id="3" name="Marcador de contenido 2"/>
          <p:cNvSpPr>
            <a:spLocks noGrp="1"/>
          </p:cNvSpPr>
          <p:nvPr>
            <p:ph idx="1"/>
          </p:nvPr>
        </p:nvSpPr>
        <p:spPr/>
        <p:txBody>
          <a:bodyPr>
            <a:normAutofit fontScale="70000" lnSpcReduction="20000"/>
          </a:bodyPr>
          <a:lstStyle/>
          <a:p>
            <a:pPr marL="0" indent="0">
              <a:buNone/>
            </a:pPr>
            <a:r>
              <a:rPr lang="es-BO" dirty="0"/>
              <a:t>El </a:t>
            </a:r>
            <a:r>
              <a:rPr lang="es-BO" dirty="0"/>
              <a:t>Device</a:t>
            </a:r>
            <a:r>
              <a:rPr lang="es-BO" dirty="0"/>
              <a:t> </a:t>
            </a:r>
            <a:r>
              <a:rPr lang="es-BO" dirty="0"/>
              <a:t>Administration</a:t>
            </a:r>
            <a:r>
              <a:rPr lang="es-BO" dirty="0"/>
              <a:t> API fue introducido en </a:t>
            </a:r>
            <a:r>
              <a:rPr lang="es-BO" dirty="0"/>
              <a:t>Android</a:t>
            </a:r>
            <a:r>
              <a:rPr lang="es-BO" dirty="0"/>
              <a:t> 2.2 y provee características administrativas a nivel del Sistema. Estas </a:t>
            </a:r>
            <a:r>
              <a:rPr lang="es-BO" dirty="0"/>
              <a:t>APIs</a:t>
            </a:r>
            <a:r>
              <a:rPr lang="es-BO" dirty="0"/>
              <a:t> permiten a los desarrolladores crear aplicaciones seguras</a:t>
            </a:r>
            <a:r>
              <a:rPr lang="es-BO" dirty="0" smtClean="0"/>
              <a:t>.</a:t>
            </a:r>
          </a:p>
          <a:p>
            <a:pPr marL="0" indent="0">
              <a:buNone/>
            </a:pPr>
            <a:endParaRPr lang="es-BO" dirty="0" smtClean="0"/>
          </a:p>
          <a:p>
            <a:pPr marL="0" indent="0">
              <a:buNone/>
            </a:pPr>
            <a:r>
              <a:rPr lang="es-BO" dirty="0"/>
              <a:t>Sus características son: Contraseña habilitada, longitud mínima de contraseña, contraseñas alfanuméricas requeridas, contraseñas complejas requeridas en la </a:t>
            </a:r>
            <a:r>
              <a:rPr lang="es-BO" dirty="0" smtClean="0"/>
              <a:t>contraseña, </a:t>
            </a:r>
            <a:r>
              <a:rPr lang="es-BO" dirty="0"/>
              <a:t>mínimo de letras requeridas en la </a:t>
            </a:r>
            <a:r>
              <a:rPr lang="es-BO" dirty="0" smtClean="0"/>
              <a:t>contraseña, </a:t>
            </a:r>
            <a:r>
              <a:rPr lang="es-BO" dirty="0"/>
              <a:t>mínimo de letras minúsculas en la contraseña, mínimo de caracteres no-letras requeridas, mínimo de dígitos requeridos, mínimo de símbolos requeridos, mínimo de letras mayúsculas requeridas, tiempo de caducidad de la contraseña, restricción en el historial de las contraseñas, máximo de intentos en la contraseña, máximo de tiempo de inactividad antes de bloquear el dispositivo, requerir cifrado en el almacenamiento, deshabilitar cámara, bloquear </a:t>
            </a:r>
            <a:r>
              <a:rPr lang="es-BO" dirty="0" smtClean="0"/>
              <a:t>dispositivo </a:t>
            </a:r>
            <a:r>
              <a:rPr lang="es-BO" dirty="0"/>
              <a:t>inmediatamente, </a:t>
            </a:r>
            <a:r>
              <a:rPr lang="es-BO" dirty="0" smtClean="0"/>
              <a:t>limpiar los datos del dispositivo.</a:t>
            </a:r>
            <a:endParaRPr lang="es-BO" dirty="0"/>
          </a:p>
        </p:txBody>
      </p:sp>
    </p:spTree>
    <p:extLst>
      <p:ext uri="{BB962C8B-B14F-4D97-AF65-F5344CB8AC3E}">
        <p14:creationId xmlns:p14="http://schemas.microsoft.com/office/powerpoint/2010/main" val="995289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Android</a:t>
            </a:r>
            <a:r>
              <a:rPr lang="es-BO" dirty="0"/>
              <a:t> </a:t>
            </a:r>
            <a:r>
              <a:rPr lang="es-BO" dirty="0"/>
              <a:t>Device</a:t>
            </a:r>
            <a:r>
              <a:rPr lang="es-BO" dirty="0"/>
              <a:t> </a:t>
            </a:r>
            <a:r>
              <a:rPr lang="es-BO" dirty="0"/>
              <a:t>Administration</a:t>
            </a:r>
            <a:r>
              <a:rPr lang="es-BO" dirty="0"/>
              <a:t> API</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2115" y="1600200"/>
            <a:ext cx="3159770"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1413470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Android</a:t>
            </a:r>
            <a:r>
              <a:rPr lang="es-BO" dirty="0" smtClean="0"/>
              <a:t> </a:t>
            </a:r>
            <a:r>
              <a:rPr lang="es-BO" dirty="0" smtClean="0"/>
              <a:t>Rooting</a:t>
            </a:r>
            <a:endParaRPr lang="es-BO" dirty="0"/>
          </a:p>
        </p:txBody>
      </p:sp>
      <p:sp>
        <p:nvSpPr>
          <p:cNvPr id="3" name="Marcador de contenido 2"/>
          <p:cNvSpPr>
            <a:spLocks noGrp="1"/>
          </p:cNvSpPr>
          <p:nvPr>
            <p:ph idx="1"/>
          </p:nvPr>
        </p:nvSpPr>
        <p:spPr>
          <a:xfrm>
            <a:off x="457200" y="1600200"/>
            <a:ext cx="8229600" cy="5257800"/>
          </a:xfrm>
        </p:spPr>
        <p:txBody>
          <a:bodyPr>
            <a:normAutofit fontScale="70000" lnSpcReduction="20000"/>
          </a:bodyPr>
          <a:lstStyle/>
          <a:p>
            <a:pPr marL="0" indent="0">
              <a:buNone/>
            </a:pPr>
            <a:r>
              <a:rPr lang="es-BO" dirty="0"/>
              <a:t>El </a:t>
            </a:r>
            <a:r>
              <a:rPr lang="es-BO" dirty="0"/>
              <a:t>Rooting</a:t>
            </a:r>
            <a:r>
              <a:rPr lang="es-BO" dirty="0"/>
              <a:t> permite a los usuarios de </a:t>
            </a:r>
            <a:r>
              <a:rPr lang="es-BO" dirty="0"/>
              <a:t>Android</a:t>
            </a:r>
            <a:r>
              <a:rPr lang="es-BO" dirty="0"/>
              <a:t> lograr control privilegiado (conocido como "acceso de </a:t>
            </a:r>
            <a:r>
              <a:rPr lang="es-BO" dirty="0"/>
              <a:t>superusuario</a:t>
            </a:r>
            <a:r>
              <a:rPr lang="es-BO" dirty="0"/>
              <a:t>") en el subsistema.</a:t>
            </a:r>
          </a:p>
          <a:p>
            <a:pPr marL="0" indent="0">
              <a:buNone/>
            </a:pPr>
            <a:r>
              <a:rPr lang="es-BO" dirty="0"/>
              <a:t>Este proceso involucra explotar vulnerabilidades en el firmware del dispositivo y copiar el binario SU a una ubicación (</a:t>
            </a:r>
            <a:r>
              <a:rPr lang="es-BO" dirty="0"/>
              <a:t>ej</a:t>
            </a:r>
            <a:r>
              <a:rPr lang="es-BO" dirty="0"/>
              <a:t> /</a:t>
            </a:r>
            <a:r>
              <a:rPr lang="es-BO" dirty="0"/>
              <a:t>system</a:t>
            </a:r>
            <a:r>
              <a:rPr lang="es-BO" dirty="0"/>
              <a:t>/</a:t>
            </a:r>
            <a:r>
              <a:rPr lang="es-BO" dirty="0"/>
              <a:t>xbin</a:t>
            </a:r>
            <a:r>
              <a:rPr lang="es-BO" dirty="0"/>
              <a:t>/su) y obtener acceso con el comando </a:t>
            </a:r>
            <a:r>
              <a:rPr lang="es-BO" dirty="0"/>
              <a:t>chmod</a:t>
            </a:r>
            <a:r>
              <a:rPr lang="es-BO" dirty="0" smtClean="0"/>
              <a:t>.</a:t>
            </a:r>
          </a:p>
          <a:p>
            <a:pPr marL="0" indent="0">
              <a:buNone/>
            </a:pPr>
            <a:r>
              <a:rPr lang="es-BO" dirty="0"/>
              <a:t>El </a:t>
            </a:r>
            <a:r>
              <a:rPr lang="es-BO" dirty="0"/>
              <a:t>rooting</a:t>
            </a:r>
            <a:r>
              <a:rPr lang="es-BO" dirty="0"/>
              <a:t> permite a las aplicaciones ejecutar comandos con privilegios como:</a:t>
            </a:r>
          </a:p>
          <a:p>
            <a:pPr marL="0" indent="0">
              <a:buNone/>
            </a:pPr>
            <a:r>
              <a:rPr lang="es-BO" dirty="0"/>
              <a:t>Modificar o eliminar archivos del sistema, módulos, </a:t>
            </a:r>
            <a:r>
              <a:rPr lang="es-BO" dirty="0"/>
              <a:t>ROMs</a:t>
            </a:r>
            <a:r>
              <a:rPr lang="es-BO" dirty="0"/>
              <a:t> (stock firmware) y núcleos; quitar aplicaciones de fabricante (</a:t>
            </a:r>
            <a:r>
              <a:rPr lang="es-BO" dirty="0"/>
              <a:t>bloatware</a:t>
            </a:r>
            <a:r>
              <a:rPr lang="es-BO" dirty="0"/>
              <a:t>); acceso en bajo nivel al hardware que típicamente no está disponible en la configuración por defecto; rendimiento mejorado, </a:t>
            </a:r>
            <a:r>
              <a:rPr lang="es-BO" dirty="0"/>
              <a:t>tethering</a:t>
            </a:r>
            <a:r>
              <a:rPr lang="es-BO" dirty="0"/>
              <a:t> (atado) </a:t>
            </a:r>
            <a:r>
              <a:rPr lang="es-BO" dirty="0"/>
              <a:t>wifi</a:t>
            </a:r>
            <a:r>
              <a:rPr lang="es-BO" dirty="0"/>
              <a:t> y </a:t>
            </a:r>
            <a:r>
              <a:rPr lang="es-BO" dirty="0"/>
              <a:t>bluetooth</a:t>
            </a:r>
            <a:r>
              <a:rPr lang="es-BO" dirty="0"/>
              <a:t>; instalar aplicaciones en tarjetas SD; mejor interfaz y teclado</a:t>
            </a:r>
            <a:r>
              <a:rPr lang="es-BO" dirty="0" smtClean="0"/>
              <a:t>.</a:t>
            </a:r>
            <a:br>
              <a:rPr lang="es-BO" dirty="0" smtClean="0"/>
            </a:br>
            <a:endParaRPr lang="es-BO" dirty="0"/>
          </a:p>
          <a:p>
            <a:pPr marL="0" indent="0">
              <a:buNone/>
            </a:pPr>
            <a:r>
              <a:rPr lang="es-BO" dirty="0"/>
              <a:t>Los riesgos involucrados al </a:t>
            </a:r>
            <a:r>
              <a:rPr lang="es-BO" dirty="0"/>
              <a:t>Rooting</a:t>
            </a:r>
            <a:r>
              <a:rPr lang="es-BO" dirty="0"/>
              <a:t>:</a:t>
            </a:r>
          </a:p>
          <a:p>
            <a:pPr marL="0" indent="0">
              <a:buNone/>
            </a:pPr>
            <a:r>
              <a:rPr lang="es-BO" dirty="0"/>
              <a:t>Pierde garantía; rendimiento pobre; infección malware; </a:t>
            </a:r>
            <a:r>
              <a:rPr lang="es-BO" dirty="0"/>
              <a:t>brick</a:t>
            </a:r>
            <a:r>
              <a:rPr lang="es-BO" dirty="0"/>
              <a:t>.</a:t>
            </a:r>
          </a:p>
        </p:txBody>
      </p:sp>
    </p:spTree>
    <p:extLst>
      <p:ext uri="{BB962C8B-B14F-4D97-AF65-F5344CB8AC3E}">
        <p14:creationId xmlns:p14="http://schemas.microsoft.com/office/powerpoint/2010/main" val="1298871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1 Título"/>
          <p:cNvSpPr>
            <a:spLocks noGrp="1"/>
          </p:cNvSpPr>
          <p:nvPr>
            <p:ph type="title"/>
          </p:nvPr>
        </p:nvSpPr>
        <p:spPr/>
        <p:txBody>
          <a:bodyPr>
            <a:normAutofit/>
          </a:bodyPr>
          <a:lstStyle/>
          <a:p>
            <a:r>
              <a:rPr lang="es-BO" dirty="0" smtClean="0"/>
              <a:t>Introducción</a:t>
            </a:r>
            <a:endParaRPr lang="es-BO" dirty="0"/>
          </a:p>
        </p:txBody>
      </p:sp>
      <p:sp>
        <p:nvSpPr>
          <p:cNvPr id="3" name="2 Marcador de contenido"/>
          <p:cNvSpPr>
            <a:spLocks noGrp="1"/>
          </p:cNvSpPr>
          <p:nvPr>
            <p:ph idx="1"/>
          </p:nvPr>
        </p:nvSpPr>
        <p:spPr/>
        <p:txBody>
          <a:bodyPr>
            <a:normAutofit fontScale="85000" lnSpcReduction="10000"/>
          </a:bodyPr>
          <a:lstStyle/>
          <a:p>
            <a:pPr marL="0" indent="0">
              <a:buNone/>
            </a:pPr>
            <a:r>
              <a:rPr lang="es-BO" b="1" dirty="0"/>
              <a:t>En 2012 cerca de 17.676 programas malware para </a:t>
            </a:r>
            <a:r>
              <a:rPr lang="es-BO" b="1" dirty="0" smtClean="0"/>
              <a:t>móviles </a:t>
            </a:r>
            <a:r>
              <a:rPr lang="es-BO" b="1" dirty="0"/>
              <a:t>fueron detectados durante la primera mitad.</a:t>
            </a:r>
          </a:p>
          <a:p>
            <a:pPr marL="0" indent="0">
              <a:buNone/>
            </a:pPr>
            <a:r>
              <a:rPr lang="es-BO" b="1" dirty="0"/>
              <a:t>Cerca de un cuarto de los </a:t>
            </a:r>
            <a:r>
              <a:rPr lang="es-BO" b="1" dirty="0"/>
              <a:t>malwares</a:t>
            </a:r>
            <a:r>
              <a:rPr lang="es-BO" b="1" dirty="0"/>
              <a:t> vinieron desde China, mientras que el 17% </a:t>
            </a:r>
            <a:r>
              <a:rPr lang="es-BO" b="1" dirty="0" smtClean="0"/>
              <a:t>vinieron </a:t>
            </a:r>
            <a:r>
              <a:rPr lang="es-BO" b="1" dirty="0"/>
              <a:t>de Rusia y el 16.5% desde EEUU.</a:t>
            </a:r>
          </a:p>
          <a:p>
            <a:pPr marL="0" indent="0">
              <a:buNone/>
            </a:pPr>
            <a:r>
              <a:rPr lang="es-BO" b="1" dirty="0"/>
              <a:t>El surgimiento de malware para móviles ocurrió al mismo tiempo que China se convirtió en el mercado de </a:t>
            </a:r>
            <a:r>
              <a:rPr lang="es-BO" b="1" dirty="0"/>
              <a:t>smartphones</a:t>
            </a:r>
            <a:r>
              <a:rPr lang="es-BO" b="1" dirty="0"/>
              <a:t> más grande del mundo. Los móviles con </a:t>
            </a:r>
            <a:r>
              <a:rPr lang="es-BO" b="1" dirty="0"/>
              <a:t>Android</a:t>
            </a:r>
            <a:r>
              <a:rPr lang="es-BO" b="1" dirty="0"/>
              <a:t> lideran el mercado con un 68%, de acuerdo con la firma </a:t>
            </a:r>
            <a:r>
              <a:rPr lang="es-BO" b="1" dirty="0"/>
              <a:t>Canalys</a:t>
            </a:r>
            <a:r>
              <a:rPr lang="es-BO" b="1" dirty="0"/>
              <a:t>.</a:t>
            </a:r>
            <a:endParaRPr lang="es-BO" b="1" dirty="0" smtClean="0"/>
          </a:p>
        </p:txBody>
      </p:sp>
    </p:spTree>
    <p:extLst>
      <p:ext uri="{BB962C8B-B14F-4D97-AF65-F5344CB8AC3E}">
        <p14:creationId xmlns:p14="http://schemas.microsoft.com/office/powerpoint/2010/main" val="488254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Rooteando</a:t>
            </a:r>
            <a:r>
              <a:rPr lang="es-BO" sz="4800" dirty="0"/>
              <a:t> Teléfonos </a:t>
            </a:r>
            <a:r>
              <a:rPr lang="es-BO" sz="4800" dirty="0"/>
              <a:t>Android</a:t>
            </a:r>
            <a:r>
              <a:rPr lang="es-BO" sz="4800" dirty="0"/>
              <a:t> con </a:t>
            </a:r>
            <a:r>
              <a:rPr lang="es-BO" sz="4800" dirty="0"/>
              <a:t>SuperOneClick</a:t>
            </a:r>
            <a:endParaRPr lang="es-BO" sz="4800" dirty="0"/>
          </a:p>
        </p:txBody>
      </p:sp>
      <p:sp>
        <p:nvSpPr>
          <p:cNvPr id="3" name="Marcador de contenido 2"/>
          <p:cNvSpPr>
            <a:spLocks noGrp="1"/>
          </p:cNvSpPr>
          <p:nvPr>
            <p:ph idx="1"/>
          </p:nvPr>
        </p:nvSpPr>
        <p:spPr/>
        <p:txBody>
          <a:bodyPr>
            <a:normAutofit fontScale="70000" lnSpcReduction="20000"/>
          </a:bodyPr>
          <a:lstStyle/>
          <a:p>
            <a:r>
              <a:rPr lang="es-BO" dirty="0"/>
              <a:t>Conectar el </a:t>
            </a:r>
            <a:r>
              <a:rPr lang="es-BO" dirty="0" smtClean="0"/>
              <a:t>dispositivo </a:t>
            </a:r>
            <a:r>
              <a:rPr lang="es-BO" dirty="0"/>
              <a:t>Android</a:t>
            </a:r>
            <a:r>
              <a:rPr lang="es-BO" dirty="0"/>
              <a:t> en el equipo </a:t>
            </a:r>
            <a:r>
              <a:rPr lang="es-BO" dirty="0" smtClean="0"/>
              <a:t>vía </a:t>
            </a:r>
            <a:r>
              <a:rPr lang="es-BO" dirty="0"/>
              <a:t>USB.</a:t>
            </a:r>
          </a:p>
          <a:p>
            <a:r>
              <a:rPr lang="es-BO" dirty="0"/>
              <a:t>Instalar el controlador si es necesario.</a:t>
            </a:r>
          </a:p>
          <a:p>
            <a:r>
              <a:rPr lang="es-BO" dirty="0"/>
              <a:t>Desconectar y reconectar, pero esta vez seleccionar "</a:t>
            </a:r>
            <a:r>
              <a:rPr lang="es-BO" dirty="0"/>
              <a:t>change</a:t>
            </a:r>
            <a:r>
              <a:rPr lang="es-BO" dirty="0"/>
              <a:t> </a:t>
            </a:r>
            <a:r>
              <a:rPr lang="es-BO" dirty="0"/>
              <a:t>only</a:t>
            </a:r>
            <a:r>
              <a:rPr lang="es-BO" dirty="0"/>
              <a:t>" para asegurarse de que la tarjeta SD no sea montada.</a:t>
            </a:r>
          </a:p>
          <a:p>
            <a:r>
              <a:rPr lang="es-BO" dirty="0"/>
              <a:t>Ir a </a:t>
            </a:r>
            <a:r>
              <a:rPr lang="es-BO" dirty="0"/>
              <a:t>Settings</a:t>
            </a:r>
            <a:r>
              <a:rPr lang="es-BO" dirty="0"/>
              <a:t>, </a:t>
            </a:r>
            <a:r>
              <a:rPr lang="es-BO" dirty="0"/>
              <a:t>Applications</a:t>
            </a:r>
            <a:r>
              <a:rPr lang="es-BO" dirty="0"/>
              <a:t>, </a:t>
            </a:r>
            <a:r>
              <a:rPr lang="es-BO" dirty="0"/>
              <a:t>Develpment</a:t>
            </a:r>
            <a:r>
              <a:rPr lang="es-BO" dirty="0"/>
              <a:t>, y habilitar USB </a:t>
            </a:r>
            <a:r>
              <a:rPr lang="es-BO" dirty="0"/>
              <a:t>Debugging</a:t>
            </a:r>
            <a:r>
              <a:rPr lang="es-BO" dirty="0"/>
              <a:t> para configurar el </a:t>
            </a:r>
            <a:r>
              <a:rPr lang="es-BO" dirty="0"/>
              <a:t>Android</a:t>
            </a:r>
            <a:r>
              <a:rPr lang="es-BO" dirty="0"/>
              <a:t> en modo depuración.</a:t>
            </a:r>
          </a:p>
          <a:p>
            <a:r>
              <a:rPr lang="es-BO" dirty="0"/>
              <a:t>Ejecutar SuperOneClick.exe.</a:t>
            </a:r>
          </a:p>
          <a:p>
            <a:r>
              <a:rPr lang="es-BO" dirty="0"/>
              <a:t>Clic en el botón "</a:t>
            </a:r>
            <a:r>
              <a:rPr lang="es-BO" dirty="0"/>
              <a:t>Root</a:t>
            </a:r>
            <a:r>
              <a:rPr lang="es-BO" dirty="0"/>
              <a:t>".</a:t>
            </a:r>
          </a:p>
          <a:p>
            <a:r>
              <a:rPr lang="es-BO" dirty="0"/>
              <a:t>Esperar hasta que salga el mensaje "</a:t>
            </a:r>
            <a:r>
              <a:rPr lang="es-BO" dirty="0"/>
              <a:t>Running</a:t>
            </a:r>
            <a:r>
              <a:rPr lang="es-BO" dirty="0"/>
              <a:t> a Su test </a:t>
            </a:r>
            <a:r>
              <a:rPr lang="es-BO" dirty="0"/>
              <a:t>Success</a:t>
            </a:r>
            <a:r>
              <a:rPr lang="es-BO" dirty="0"/>
              <a:t>!"</a:t>
            </a:r>
          </a:p>
          <a:p>
            <a:r>
              <a:rPr lang="es-BO" dirty="0"/>
              <a:t>Ahora revisar las aplicaciones instaladas en el dispositivo.</a:t>
            </a:r>
          </a:p>
          <a:p>
            <a:r>
              <a:rPr lang="es-BO" dirty="0"/>
              <a:t>El ícono </a:t>
            </a:r>
            <a:r>
              <a:rPr lang="es-BO" dirty="0"/>
              <a:t>Superuser</a:t>
            </a:r>
            <a:r>
              <a:rPr lang="es-BO" dirty="0"/>
              <a:t> significa que tenemos acceso de </a:t>
            </a:r>
            <a:r>
              <a:rPr lang="es-BO" dirty="0"/>
              <a:t>superusuario</a:t>
            </a:r>
            <a:r>
              <a:rPr lang="es-BO" dirty="0"/>
              <a:t> (reiniciar el dispositivo si es que éste no aparece).</a:t>
            </a:r>
          </a:p>
        </p:txBody>
      </p:sp>
    </p:spTree>
    <p:extLst>
      <p:ext uri="{BB962C8B-B14F-4D97-AF65-F5344CB8AC3E}">
        <p14:creationId xmlns:p14="http://schemas.microsoft.com/office/powerpoint/2010/main" val="965767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BO" sz="4800" dirty="0"/>
              <a:t>Rooteando</a:t>
            </a:r>
            <a:r>
              <a:rPr lang="es-BO" sz="4800" dirty="0"/>
              <a:t> Teléfonos </a:t>
            </a:r>
            <a:r>
              <a:rPr lang="es-BO" sz="4800" dirty="0"/>
              <a:t>Android</a:t>
            </a:r>
            <a:r>
              <a:rPr lang="es-BO" sz="4800" dirty="0"/>
              <a:t> con </a:t>
            </a:r>
            <a:r>
              <a:rPr lang="es-BO" sz="4800" dirty="0"/>
              <a:t>SuperOneClick</a:t>
            </a:r>
            <a:endParaRPr lang="es-BO" sz="4800" dirty="0"/>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3563888" y="1862931"/>
            <a:ext cx="2257425" cy="40005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4066133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Rooteando</a:t>
            </a:r>
            <a:r>
              <a:rPr lang="es-BO" dirty="0"/>
              <a:t> Teléfonos </a:t>
            </a:r>
            <a:r>
              <a:rPr lang="es-BO" dirty="0"/>
              <a:t>Android</a:t>
            </a:r>
            <a:r>
              <a:rPr lang="es-BO" dirty="0"/>
              <a:t> con </a:t>
            </a:r>
            <a:r>
              <a:rPr lang="es-BO" dirty="0" smtClean="0"/>
              <a:t>Superboot</a:t>
            </a:r>
            <a:endParaRPr lang="es-BO" dirty="0"/>
          </a:p>
        </p:txBody>
      </p:sp>
      <p:sp>
        <p:nvSpPr>
          <p:cNvPr id="3" name="Marcador de contenido 2"/>
          <p:cNvSpPr>
            <a:spLocks noGrp="1"/>
          </p:cNvSpPr>
          <p:nvPr>
            <p:ph idx="1"/>
          </p:nvPr>
        </p:nvSpPr>
        <p:spPr>
          <a:xfrm>
            <a:off x="457200" y="1600200"/>
            <a:ext cx="8229600" cy="4997152"/>
          </a:xfrm>
        </p:spPr>
        <p:txBody>
          <a:bodyPr>
            <a:noAutofit/>
          </a:bodyPr>
          <a:lstStyle/>
          <a:p>
            <a:pPr marL="0" indent="0">
              <a:buNone/>
            </a:pPr>
            <a:r>
              <a:rPr lang="es-BO" sz="1900" dirty="0" smtClean="0"/>
              <a:t>1</a:t>
            </a:r>
            <a:r>
              <a:rPr lang="es-BO" sz="1900" dirty="0"/>
              <a:t>. Descargar y extraer los archivos de </a:t>
            </a:r>
            <a:r>
              <a:rPr lang="es-BO" sz="1900" dirty="0"/>
              <a:t>Superboot</a:t>
            </a:r>
            <a:r>
              <a:rPr lang="es-BO" sz="1900" dirty="0"/>
              <a:t>.</a:t>
            </a:r>
          </a:p>
          <a:p>
            <a:pPr marL="0" indent="0">
              <a:buNone/>
            </a:pPr>
            <a:r>
              <a:rPr lang="es-BO" sz="1900" dirty="0"/>
              <a:t>2. Colocar el teléfono en modo </a:t>
            </a:r>
            <a:r>
              <a:rPr lang="es-BO" sz="1900" dirty="0"/>
              <a:t>bootloader</a:t>
            </a:r>
            <a:endParaRPr lang="es-BO" sz="1900" dirty="0"/>
          </a:p>
          <a:p>
            <a:pPr lvl="1"/>
            <a:r>
              <a:rPr lang="es-BO" sz="1900" dirty="0"/>
              <a:t>Apagar el dispositivo, quitar la batería, y colocar el cable USB.</a:t>
            </a:r>
          </a:p>
          <a:p>
            <a:pPr lvl="1"/>
            <a:r>
              <a:rPr lang="es-BO" sz="1900" dirty="0"/>
              <a:t>Cuando el ícono de la batería aparezca en la pantalla, volver a colocar la batería.</a:t>
            </a:r>
          </a:p>
          <a:p>
            <a:pPr lvl="1"/>
            <a:r>
              <a:rPr lang="es-BO" sz="1900" dirty="0"/>
              <a:t>Ahora presionar el botón encendido mientras </a:t>
            </a:r>
            <a:r>
              <a:rPr lang="es-BO" sz="1900" dirty="0"/>
              <a:t>manteiene</a:t>
            </a:r>
            <a:r>
              <a:rPr lang="es-BO" sz="1900" dirty="0"/>
              <a:t> pulsado el botón de la cámara</a:t>
            </a:r>
          </a:p>
          <a:p>
            <a:pPr lvl="1"/>
            <a:r>
              <a:rPr lang="es-BO" sz="1900" dirty="0"/>
              <a:t>Para teléfonos </a:t>
            </a:r>
            <a:r>
              <a:rPr lang="es-BO" sz="1900" dirty="0"/>
              <a:t>Android</a:t>
            </a:r>
            <a:r>
              <a:rPr lang="es-BO" sz="1900" dirty="0"/>
              <a:t> que tienen el </a:t>
            </a:r>
            <a:r>
              <a:rPr lang="es-BO" sz="1900" dirty="0"/>
              <a:t>trackball</a:t>
            </a:r>
            <a:r>
              <a:rPr lang="es-BO" sz="1900" dirty="0"/>
              <a:t>, apagar el teléfono y mantener presionado el </a:t>
            </a:r>
            <a:r>
              <a:rPr lang="es-BO" sz="1900" dirty="0"/>
              <a:t>trackball</a:t>
            </a:r>
            <a:r>
              <a:rPr lang="es-BO" sz="1900" dirty="0"/>
              <a:t>, luego encender el teléfono.</a:t>
            </a:r>
          </a:p>
          <a:p>
            <a:pPr marL="0" indent="0">
              <a:buNone/>
            </a:pPr>
            <a:r>
              <a:rPr lang="es-BO" sz="1900" dirty="0"/>
              <a:t>3. Dependiendo del S.O. del equipo realizar:</a:t>
            </a:r>
          </a:p>
          <a:p>
            <a:pPr lvl="1"/>
            <a:r>
              <a:rPr lang="es-BO" sz="1900" dirty="0" smtClean="0"/>
              <a:t>Windows</a:t>
            </a:r>
            <a:r>
              <a:rPr lang="es-BO" sz="1900" dirty="0"/>
              <a:t>: Doble clic en "install-superboot-windows.bat".</a:t>
            </a:r>
          </a:p>
          <a:p>
            <a:pPr lvl="1"/>
            <a:r>
              <a:rPr lang="es-BO" sz="1900" dirty="0"/>
              <a:t>Mac y Linux: Abrir una terminal en el directorio donde contenga los archivos y luego ejecutar: </a:t>
            </a:r>
            <a:r>
              <a:rPr lang="es-BO" sz="1900" dirty="0"/>
              <a:t>chmod</a:t>
            </a:r>
            <a:r>
              <a:rPr lang="es-BO" sz="1900" dirty="0"/>
              <a:t> +x install-superboot-mac.sh seguido de ./install-superboot-mac.sh</a:t>
            </a:r>
          </a:p>
          <a:p>
            <a:pPr marL="0" indent="0">
              <a:buNone/>
            </a:pPr>
            <a:r>
              <a:rPr lang="es-BO" sz="1900" dirty="0"/>
              <a:t>4. El dispositivo está </a:t>
            </a:r>
            <a:r>
              <a:rPr lang="es-BO" sz="1900" dirty="0"/>
              <a:t>rooteado</a:t>
            </a:r>
            <a:r>
              <a:rPr lang="es-BO" sz="1900" dirty="0"/>
              <a:t>.</a:t>
            </a:r>
          </a:p>
        </p:txBody>
      </p:sp>
    </p:spTree>
    <p:extLst>
      <p:ext uri="{BB962C8B-B14F-4D97-AF65-F5344CB8AC3E}">
        <p14:creationId xmlns:p14="http://schemas.microsoft.com/office/powerpoint/2010/main" val="3824079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Herramientas de </a:t>
            </a:r>
            <a:r>
              <a:rPr lang="es-BO" dirty="0" smtClean="0"/>
              <a:t>Rooteo</a:t>
            </a:r>
            <a:r>
              <a:rPr lang="es-BO" dirty="0" smtClean="0"/>
              <a:t> de </a:t>
            </a:r>
            <a:r>
              <a:rPr lang="es-BO" dirty="0" smtClean="0"/>
              <a:t>Android</a:t>
            </a:r>
            <a:endParaRPr lang="es-BO" dirty="0"/>
          </a:p>
        </p:txBody>
      </p:sp>
      <p:sp>
        <p:nvSpPr>
          <p:cNvPr id="3" name="Marcador de contenido 2"/>
          <p:cNvSpPr>
            <a:spLocks noGrp="1"/>
          </p:cNvSpPr>
          <p:nvPr>
            <p:ph idx="1"/>
          </p:nvPr>
        </p:nvSpPr>
        <p:spPr>
          <a:xfrm>
            <a:off x="457200" y="1596214"/>
            <a:ext cx="8229600" cy="4569371"/>
          </a:xfrm>
        </p:spPr>
        <p:txBody>
          <a:bodyPr>
            <a:normAutofit/>
          </a:bodyPr>
          <a:lstStyle/>
          <a:p>
            <a:pPr marL="0" indent="0">
              <a:buNone/>
            </a:pPr>
            <a:r>
              <a:rPr lang="es-BO" sz="2800" dirty="0"/>
              <a:t>Además, existen otras herramientas que pueden ser utilizadas para </a:t>
            </a:r>
            <a:r>
              <a:rPr lang="es-BO" sz="2800" dirty="0"/>
              <a:t>rootear</a:t>
            </a:r>
            <a:r>
              <a:rPr lang="es-BO" sz="2800" dirty="0"/>
              <a:t> </a:t>
            </a:r>
            <a:r>
              <a:rPr lang="es-BO" sz="2800" dirty="0"/>
              <a:t>Android</a:t>
            </a:r>
            <a:r>
              <a:rPr lang="es-BO" sz="2800" dirty="0"/>
              <a:t>:</a:t>
            </a:r>
          </a:p>
          <a:p>
            <a:pPr lvl="1"/>
            <a:r>
              <a:rPr lang="es-BO" sz="2400" dirty="0"/>
              <a:t>Unrevoked</a:t>
            </a:r>
            <a:r>
              <a:rPr lang="es-BO" sz="2400" dirty="0"/>
              <a:t>: http://unrevoked.com</a:t>
            </a:r>
          </a:p>
          <a:p>
            <a:pPr lvl="1"/>
            <a:r>
              <a:rPr lang="es-BO" sz="2400" dirty="0"/>
              <a:t>Recovery</a:t>
            </a:r>
            <a:r>
              <a:rPr lang="es-BO" sz="2400" dirty="0"/>
              <a:t> </a:t>
            </a:r>
            <a:r>
              <a:rPr lang="es-BO" sz="2400" dirty="0"/>
              <a:t>Flasher</a:t>
            </a:r>
            <a:r>
              <a:rPr lang="es-BO" sz="2400" dirty="0"/>
              <a:t>: http://sites.google.com/site/adlxmod</a:t>
            </a:r>
          </a:p>
          <a:p>
            <a:pPr lvl="1"/>
            <a:r>
              <a:rPr lang="es-BO" sz="2400" dirty="0"/>
              <a:t>Universal </a:t>
            </a:r>
            <a:r>
              <a:rPr lang="es-BO" sz="2400" dirty="0"/>
              <a:t>Androot</a:t>
            </a:r>
            <a:r>
              <a:rPr lang="es-BO" sz="2400" dirty="0"/>
              <a:t>: http://forum.xda-developers.com</a:t>
            </a:r>
          </a:p>
          <a:p>
            <a:pPr lvl="1"/>
            <a:r>
              <a:rPr lang="es-BO" sz="2400" dirty="0"/>
              <a:t>Unlock</a:t>
            </a:r>
            <a:r>
              <a:rPr lang="es-BO" sz="2400" dirty="0"/>
              <a:t> </a:t>
            </a:r>
            <a:r>
              <a:rPr lang="es-BO" sz="2400" dirty="0"/>
              <a:t>Root</a:t>
            </a:r>
            <a:r>
              <a:rPr lang="es-BO" sz="2400" dirty="0"/>
              <a:t>: http://www.unlockroot.com</a:t>
            </a:r>
          </a:p>
        </p:txBody>
      </p:sp>
    </p:spTree>
    <p:extLst>
      <p:ext uri="{BB962C8B-B14F-4D97-AF65-F5344CB8AC3E}">
        <p14:creationId xmlns:p14="http://schemas.microsoft.com/office/powerpoint/2010/main" val="3212509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Session</a:t>
            </a:r>
            <a:r>
              <a:rPr lang="es-BO" dirty="0" smtClean="0"/>
              <a:t> </a:t>
            </a:r>
            <a:r>
              <a:rPr lang="es-BO" dirty="0" smtClean="0"/>
              <a:t>Hijacking</a:t>
            </a:r>
            <a:r>
              <a:rPr lang="es-BO" dirty="0" smtClean="0"/>
              <a:t> utilizando </a:t>
            </a:r>
            <a:r>
              <a:rPr lang="es-BO" dirty="0" smtClean="0"/>
              <a:t>DroidSheep</a:t>
            </a:r>
            <a:endParaRPr lang="es-BO" dirty="0"/>
          </a:p>
        </p:txBody>
      </p:sp>
      <p:sp>
        <p:nvSpPr>
          <p:cNvPr id="3" name="Marcador de contenido 2"/>
          <p:cNvSpPr>
            <a:spLocks noGrp="1"/>
          </p:cNvSpPr>
          <p:nvPr>
            <p:ph idx="1"/>
          </p:nvPr>
        </p:nvSpPr>
        <p:spPr/>
        <p:txBody>
          <a:bodyPr>
            <a:normAutofit/>
          </a:bodyPr>
          <a:lstStyle/>
          <a:p>
            <a:r>
              <a:rPr lang="es-BO" sz="2400" dirty="0"/>
              <a:t>Es una herramienta web para realizar </a:t>
            </a:r>
            <a:r>
              <a:rPr lang="es-BO" sz="2400" dirty="0"/>
              <a:t>session</a:t>
            </a:r>
            <a:r>
              <a:rPr lang="es-BO" sz="2400" dirty="0"/>
              <a:t> </a:t>
            </a:r>
            <a:r>
              <a:rPr lang="es-BO" sz="2400" dirty="0"/>
              <a:t>hijacking</a:t>
            </a:r>
            <a:r>
              <a:rPr lang="es-BO" sz="2400" dirty="0"/>
              <a:t> (</a:t>
            </a:r>
            <a:r>
              <a:rPr lang="es-BO" sz="2400" dirty="0"/>
              <a:t>sidejacking</a:t>
            </a:r>
            <a:r>
              <a:rPr lang="es-BO" sz="2400" dirty="0"/>
              <a:t>).</a:t>
            </a:r>
          </a:p>
          <a:p>
            <a:r>
              <a:rPr lang="es-BO" sz="2400" dirty="0"/>
              <a:t>Escucha paquetes HTTP enviados </a:t>
            </a:r>
            <a:r>
              <a:rPr lang="es-BO" sz="2400" dirty="0" smtClean="0"/>
              <a:t>vía </a:t>
            </a:r>
            <a:r>
              <a:rPr lang="es-BO" sz="2400" dirty="0"/>
              <a:t>wifi</a:t>
            </a:r>
            <a:r>
              <a:rPr lang="es-BO" sz="2400" dirty="0"/>
              <a:t> (802.11) y extrae los </a:t>
            </a:r>
            <a:r>
              <a:rPr lang="es-BO" sz="2400" dirty="0"/>
              <a:t>IDs</a:t>
            </a:r>
            <a:r>
              <a:rPr lang="es-BO" sz="2400" dirty="0"/>
              <a:t> de las sesiones de estos paquetes.</a:t>
            </a:r>
          </a:p>
          <a:p>
            <a:r>
              <a:rPr lang="es-BO" sz="2400" dirty="0"/>
              <a:t>Puede capturar sesiones utilizando la librería </a:t>
            </a:r>
            <a:r>
              <a:rPr lang="es-BO" sz="2400" dirty="0"/>
              <a:t>libpcap</a:t>
            </a:r>
            <a:r>
              <a:rPr lang="es-BO" sz="2400" dirty="0"/>
              <a:t> y soporta: Redes abiertas, redes cifradas con WEP, cifradas con WPA y WPA2 (PSK solamente).</a:t>
            </a:r>
          </a:p>
        </p:txBody>
      </p:sp>
    </p:spTree>
    <p:extLst>
      <p:ext uri="{BB962C8B-B14F-4D97-AF65-F5344CB8AC3E}">
        <p14:creationId xmlns:p14="http://schemas.microsoft.com/office/powerpoint/2010/main" val="3748113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Session</a:t>
            </a:r>
            <a:r>
              <a:rPr lang="es-BO" dirty="0"/>
              <a:t> </a:t>
            </a:r>
            <a:r>
              <a:rPr lang="es-BO" dirty="0"/>
              <a:t>Hijacking</a:t>
            </a:r>
            <a:r>
              <a:rPr lang="es-BO" dirty="0"/>
              <a:t> utilizando </a:t>
            </a:r>
            <a:r>
              <a:rPr lang="es-BO" dirty="0"/>
              <a:t>DroidSheep</a:t>
            </a:r>
            <a:endParaRPr lang="es-BO" dirty="0"/>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417638"/>
            <a:ext cx="3048000" cy="50768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91960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Sniffer</a:t>
            </a:r>
            <a:r>
              <a:rPr lang="es-BO" dirty="0" smtClean="0"/>
              <a:t> para </a:t>
            </a:r>
            <a:r>
              <a:rPr lang="es-BO" dirty="0" smtClean="0"/>
              <a:t>Android</a:t>
            </a:r>
            <a:r>
              <a:rPr lang="es-BO" dirty="0" smtClean="0"/>
              <a:t>: </a:t>
            </a:r>
            <a:r>
              <a:rPr lang="es-BO" dirty="0" smtClean="0"/>
              <a:t>FaceNiff</a:t>
            </a:r>
            <a:endParaRPr lang="es-BO" dirty="0"/>
          </a:p>
        </p:txBody>
      </p:sp>
      <p:sp>
        <p:nvSpPr>
          <p:cNvPr id="3" name="Marcador de contenido 2"/>
          <p:cNvSpPr>
            <a:spLocks noGrp="1"/>
          </p:cNvSpPr>
          <p:nvPr>
            <p:ph idx="1"/>
          </p:nvPr>
        </p:nvSpPr>
        <p:spPr/>
        <p:txBody>
          <a:bodyPr/>
          <a:lstStyle/>
          <a:p>
            <a:pPr marL="0" indent="0">
              <a:buNone/>
            </a:pPr>
            <a:r>
              <a:rPr lang="es-BO" dirty="0"/>
              <a:t>FaceNiff</a:t>
            </a:r>
            <a:r>
              <a:rPr lang="es-BO" dirty="0"/>
              <a:t> es una aplicación para </a:t>
            </a:r>
            <a:r>
              <a:rPr lang="es-BO" dirty="0"/>
              <a:t>Android</a:t>
            </a:r>
            <a:r>
              <a:rPr lang="es-BO" dirty="0"/>
              <a:t> que permite realizar </a:t>
            </a:r>
            <a:r>
              <a:rPr lang="es-BO" dirty="0"/>
              <a:t>sniff</a:t>
            </a:r>
            <a:r>
              <a:rPr lang="es-BO" dirty="0"/>
              <a:t> e interceptar perfiles de sesiones Web solo cuando </a:t>
            </a:r>
            <a:r>
              <a:rPr lang="es-BO" dirty="0"/>
              <a:t>Wi</a:t>
            </a:r>
            <a:r>
              <a:rPr lang="es-BO" dirty="0"/>
              <a:t>-Fi no está utilizando EAP, pero debería trabajar sobre cualquier red privada (Open/WEP/WPA-PSK/WPA2-PSK).</a:t>
            </a:r>
          </a:p>
          <a:p>
            <a:pPr marL="0" indent="0">
              <a:buNone/>
            </a:pPr>
            <a:r>
              <a:rPr lang="es-BO" dirty="0"/>
              <a:t>Esta aplicación no funciona si el usuario web utiliza SSL.</a:t>
            </a:r>
          </a:p>
        </p:txBody>
      </p:sp>
    </p:spTree>
    <p:extLst>
      <p:ext uri="{BB962C8B-B14F-4D97-AF65-F5344CB8AC3E}">
        <p14:creationId xmlns:p14="http://schemas.microsoft.com/office/powerpoint/2010/main" val="3776685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Sniffer</a:t>
            </a:r>
            <a:r>
              <a:rPr lang="es-BO" dirty="0"/>
              <a:t> para </a:t>
            </a:r>
            <a:r>
              <a:rPr lang="es-BO" dirty="0"/>
              <a:t>Android</a:t>
            </a:r>
            <a:r>
              <a:rPr lang="es-BO" dirty="0"/>
              <a:t>: </a:t>
            </a:r>
            <a:r>
              <a:rPr lang="es-BO" dirty="0"/>
              <a:t>FaceNiff</a:t>
            </a:r>
            <a:endParaRPr lang="es-BO" dirty="0"/>
          </a:p>
        </p:txBody>
      </p:sp>
      <p:sp>
        <p:nvSpPr>
          <p:cNvPr id="3" name="Marcador de contenido 2"/>
          <p:cNvSpPr>
            <a:spLocks noGrp="1"/>
          </p:cNvSpPr>
          <p:nvPr>
            <p:ph idx="1"/>
          </p:nvPr>
        </p:nvSpPr>
        <p:spPr/>
        <p:txBody>
          <a:bodyPr/>
          <a:lstStyle/>
          <a:p>
            <a:endParaRPr lang="es-BO" dirty="0"/>
          </a:p>
        </p:txBody>
      </p:sp>
      <p:pic>
        <p:nvPicPr>
          <p:cNvPr id="1026" name="Picture 2" descr="http://www.giga.de/androidnews/i/faceniff-sniff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172325"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869482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Troyano para </a:t>
            </a:r>
            <a:r>
              <a:rPr lang="es-BO" sz="4800" dirty="0"/>
              <a:t>Android</a:t>
            </a:r>
            <a:r>
              <a:rPr lang="es-BO" sz="4800" dirty="0"/>
              <a:t>: </a:t>
            </a:r>
            <a:r>
              <a:rPr lang="es-BO" sz="4800" dirty="0"/>
              <a:t>ZitMo</a:t>
            </a:r>
            <a:r>
              <a:rPr lang="es-BO" sz="4800" dirty="0"/>
              <a:t> (Zeus-in-</a:t>
            </a:r>
            <a:r>
              <a:rPr lang="es-BO" sz="4800" dirty="0"/>
              <a:t>the</a:t>
            </a:r>
            <a:r>
              <a:rPr lang="es-BO" sz="4800" dirty="0"/>
              <a:t>-Mobile)</a:t>
            </a:r>
          </a:p>
        </p:txBody>
      </p:sp>
      <p:sp>
        <p:nvSpPr>
          <p:cNvPr id="3" name="Marcador de contenido 2"/>
          <p:cNvSpPr>
            <a:spLocks noGrp="1"/>
          </p:cNvSpPr>
          <p:nvPr>
            <p:ph idx="1"/>
          </p:nvPr>
        </p:nvSpPr>
        <p:spPr/>
        <p:txBody>
          <a:bodyPr/>
          <a:lstStyle/>
          <a:p>
            <a:pPr marL="0" indent="0">
              <a:buNone/>
            </a:pPr>
            <a:r>
              <a:rPr lang="es-BO" dirty="0"/>
              <a:t>Este Troyano malware fue diseñado para robar cuentas bancarias online. Este elude la aplicación segura bancaria o simplemente enviando SMS desde los teléfonos infectados a un móvil de comando y control de propiedad de los cibercriminales.</a:t>
            </a:r>
          </a:p>
        </p:txBody>
      </p:sp>
    </p:spTree>
    <p:extLst>
      <p:ext uri="{BB962C8B-B14F-4D97-AF65-F5344CB8AC3E}">
        <p14:creationId xmlns:p14="http://schemas.microsoft.com/office/powerpoint/2010/main" val="3275495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Troyano para </a:t>
            </a:r>
            <a:r>
              <a:rPr lang="es-BO" sz="4800" dirty="0"/>
              <a:t>Android</a:t>
            </a:r>
            <a:r>
              <a:rPr lang="es-BO" sz="4800" dirty="0"/>
              <a:t>: </a:t>
            </a:r>
            <a:r>
              <a:rPr lang="es-BO" sz="4800" dirty="0"/>
              <a:t>ZitMo</a:t>
            </a:r>
            <a:r>
              <a:rPr lang="es-BO" sz="4800" dirty="0"/>
              <a:t> (Zeus-in-</a:t>
            </a:r>
            <a:r>
              <a:rPr lang="es-BO" sz="4800" dirty="0"/>
              <a:t>the</a:t>
            </a:r>
            <a:r>
              <a:rPr lang="es-BO" sz="4800" dirty="0"/>
              <a:t>-Mobile)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856" y="1600200"/>
            <a:ext cx="3048287"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508779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1 Título"/>
          <p:cNvSpPr>
            <a:spLocks noGrp="1"/>
          </p:cNvSpPr>
          <p:nvPr>
            <p:ph type="title"/>
          </p:nvPr>
        </p:nvSpPr>
        <p:spPr/>
        <p:txBody>
          <a:bodyPr/>
          <a:lstStyle/>
          <a:p>
            <a:r>
              <a:rPr lang="es-BO" dirty="0" smtClean="0"/>
              <a:t>Terminologías</a:t>
            </a:r>
            <a:endParaRPr lang="es-BO" dirty="0"/>
          </a:p>
        </p:txBody>
      </p:sp>
      <p:sp>
        <p:nvSpPr>
          <p:cNvPr id="3" name="2 Marcador de contenido"/>
          <p:cNvSpPr>
            <a:spLocks noGrp="1"/>
          </p:cNvSpPr>
          <p:nvPr>
            <p:ph idx="1"/>
          </p:nvPr>
        </p:nvSpPr>
        <p:spPr/>
        <p:txBody>
          <a:bodyPr>
            <a:noAutofit/>
          </a:bodyPr>
          <a:lstStyle/>
          <a:p>
            <a:r>
              <a:rPr lang="es-BO" sz="2400" b="1" dirty="0" smtClean="0"/>
              <a:t>Stock ROM</a:t>
            </a:r>
            <a:r>
              <a:rPr lang="es-BO" sz="2400" b="1" dirty="0"/>
              <a:t>:</a:t>
            </a:r>
            <a:r>
              <a:rPr lang="es-BO" sz="2400" dirty="0"/>
              <a:t> Es la ROM por defecto (Sistema Operativo) de un dispositivo </a:t>
            </a:r>
            <a:r>
              <a:rPr lang="es-BO" sz="2400" dirty="0"/>
              <a:t>Android</a:t>
            </a:r>
            <a:r>
              <a:rPr lang="es-BO" sz="2400" dirty="0"/>
              <a:t> provisto por el fabricante.</a:t>
            </a:r>
          </a:p>
          <a:p>
            <a:r>
              <a:rPr lang="es-BO" sz="2400" b="1" dirty="0"/>
              <a:t>CyanogenMod</a:t>
            </a:r>
            <a:r>
              <a:rPr lang="es-BO" sz="2400" b="1" dirty="0"/>
              <a:t>: </a:t>
            </a:r>
            <a:r>
              <a:rPr lang="es-BO" sz="2400" dirty="0"/>
              <a:t>Es un ROM modificado sin las restricciones impuestas por la ROM original.</a:t>
            </a:r>
          </a:p>
          <a:p>
            <a:r>
              <a:rPr lang="es-BO" sz="2400" b="1" dirty="0"/>
              <a:t>Bricking</a:t>
            </a:r>
            <a:r>
              <a:rPr lang="es-BO" sz="2400" b="1" dirty="0"/>
              <a:t> el dispositivo Móvil: </a:t>
            </a:r>
            <a:r>
              <a:rPr lang="es-BO" sz="2400" dirty="0"/>
              <a:t>Es la alteración del Sistema del dispositivo utilizando </a:t>
            </a:r>
            <a:r>
              <a:rPr lang="es-BO" sz="2400" dirty="0"/>
              <a:t>rooting</a:t>
            </a:r>
            <a:r>
              <a:rPr lang="es-BO" sz="2400" dirty="0"/>
              <a:t> o </a:t>
            </a:r>
            <a:r>
              <a:rPr lang="es-BO" sz="2400" dirty="0"/>
              <a:t>jailbreaking</a:t>
            </a:r>
            <a:r>
              <a:rPr lang="es-BO" sz="2400" dirty="0"/>
              <a:t>, de manera tal que causa que el dispositivo móvil se vuelva inestable o inoperable</a:t>
            </a:r>
          </a:p>
          <a:p>
            <a:r>
              <a:rPr lang="es-BO" sz="2400" b="1" dirty="0"/>
              <a:t>Trae tu propio dispositivo (BYOD: </a:t>
            </a:r>
            <a:r>
              <a:rPr lang="es-BO" sz="2400" b="1" dirty="0"/>
              <a:t>Bring</a:t>
            </a:r>
            <a:r>
              <a:rPr lang="es-BO" sz="2400" b="1" dirty="0"/>
              <a:t> </a:t>
            </a:r>
            <a:r>
              <a:rPr lang="es-BO" sz="2400" b="1" dirty="0"/>
              <a:t>Your</a:t>
            </a:r>
            <a:r>
              <a:rPr lang="es-BO" sz="2400" b="1" dirty="0"/>
              <a:t> </a:t>
            </a:r>
            <a:r>
              <a:rPr lang="es-BO" sz="2400" b="1" dirty="0"/>
              <a:t>Own</a:t>
            </a:r>
            <a:r>
              <a:rPr lang="es-BO" sz="2400" b="1" dirty="0"/>
              <a:t> </a:t>
            </a:r>
            <a:r>
              <a:rPr lang="es-BO" sz="2400" b="1" dirty="0"/>
              <a:t>Device</a:t>
            </a:r>
            <a:r>
              <a:rPr lang="es-BO" sz="2400" b="1" dirty="0"/>
              <a:t>): </a:t>
            </a:r>
            <a:r>
              <a:rPr lang="es-BO" sz="2400" dirty="0"/>
              <a:t>Es una política de negocios que permite a los empleados llevar sus dispositivos móviles a su trabajo.</a:t>
            </a:r>
          </a:p>
        </p:txBody>
      </p:sp>
    </p:spTree>
    <p:extLst>
      <p:ext uri="{BB962C8B-B14F-4D97-AF65-F5344CB8AC3E}">
        <p14:creationId xmlns:p14="http://schemas.microsoft.com/office/powerpoint/2010/main" val="1818909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GingerBreak</a:t>
            </a:r>
            <a:endParaRPr lang="es-BO" dirty="0"/>
          </a:p>
        </p:txBody>
      </p:sp>
      <p:sp>
        <p:nvSpPr>
          <p:cNvPr id="3" name="Marcador de contenido 2"/>
          <p:cNvSpPr>
            <a:spLocks noGrp="1"/>
          </p:cNvSpPr>
          <p:nvPr>
            <p:ph idx="1"/>
          </p:nvPr>
        </p:nvSpPr>
        <p:spPr/>
        <p:txBody>
          <a:bodyPr/>
          <a:lstStyle/>
          <a:p>
            <a:pPr marL="0" indent="0">
              <a:buNone/>
            </a:pPr>
            <a:r>
              <a:rPr lang="es-BO" dirty="0"/>
              <a:t>GingerBreak</a:t>
            </a:r>
            <a:r>
              <a:rPr lang="es-BO" dirty="0"/>
              <a:t> es un troyano que infecta los dispositivos móviles con </a:t>
            </a:r>
            <a:r>
              <a:rPr lang="es-BO" dirty="0"/>
              <a:t>Android</a:t>
            </a:r>
            <a:r>
              <a:rPr lang="es-BO" dirty="0"/>
              <a:t>. Cae y ejecuta otro Troyano detectado como </a:t>
            </a:r>
            <a:r>
              <a:rPr lang="es-BO" dirty="0"/>
              <a:t>Exploit</a:t>
            </a:r>
            <a:r>
              <a:rPr lang="es-BO" dirty="0"/>
              <a:t>: </a:t>
            </a:r>
            <a:r>
              <a:rPr lang="es-BO" b="1" dirty="0"/>
              <a:t>"</a:t>
            </a:r>
            <a:r>
              <a:rPr lang="es-BO" b="1" dirty="0"/>
              <a:t>AndroidOS</a:t>
            </a:r>
            <a:r>
              <a:rPr lang="es-BO" b="1" dirty="0"/>
              <a:t>/CVE-2011-1823", </a:t>
            </a:r>
            <a:r>
              <a:rPr lang="es-BO" dirty="0"/>
              <a:t>si éste se ejecuta satisfactoriamente, obtiene privilegios administrativos en el dispositivo.</a:t>
            </a:r>
          </a:p>
          <a:p>
            <a:pPr marL="0" indent="0">
              <a:buNone/>
            </a:pPr>
            <a:endParaRPr lang="es-BO" dirty="0"/>
          </a:p>
        </p:txBody>
      </p:sp>
    </p:spTree>
    <p:extLst>
      <p:ext uri="{BB962C8B-B14F-4D97-AF65-F5344CB8AC3E}">
        <p14:creationId xmlns:p14="http://schemas.microsoft.com/office/powerpoint/2010/main" val="155274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GingerBreak</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628800"/>
            <a:ext cx="3104700"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641911"/>
            <a:ext cx="3210789" cy="4330998"/>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4123005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207" y="2780928"/>
            <a:ext cx="2285572" cy="3809287"/>
          </a:xfrm>
          <a:prstGeom prst="rect">
            <a:avLst/>
          </a:prstGeom>
        </p:spPr>
      </p:pic>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AcnetSteal</a:t>
            </a:r>
            <a:endParaRPr lang="es-BO" dirty="0"/>
          </a:p>
        </p:txBody>
      </p:sp>
      <p:sp>
        <p:nvSpPr>
          <p:cNvPr id="3" name="Marcador de contenido 2"/>
          <p:cNvSpPr>
            <a:spLocks noGrp="1"/>
          </p:cNvSpPr>
          <p:nvPr>
            <p:ph idx="1"/>
          </p:nvPr>
        </p:nvSpPr>
        <p:spPr/>
        <p:txBody>
          <a:bodyPr/>
          <a:lstStyle/>
          <a:p>
            <a:r>
              <a:rPr lang="es-BO" dirty="0"/>
              <a:t>AcnetSteal</a:t>
            </a:r>
            <a:r>
              <a:rPr lang="es-BO" dirty="0"/>
              <a:t>: Es un programa que recolecta datos e información del dispositivo. Envía información de los contactos a una ubicación remota utilizando el cifrado tripe DES.</a:t>
            </a:r>
          </a:p>
        </p:txBody>
      </p:sp>
    </p:spTree>
    <p:extLst>
      <p:ext uri="{BB962C8B-B14F-4D97-AF65-F5344CB8AC3E}">
        <p14:creationId xmlns:p14="http://schemas.microsoft.com/office/powerpoint/2010/main" val="29273416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3" name="Marcador de contenido 2"/>
          <p:cNvSpPr>
            <a:spLocks noGrp="1"/>
          </p:cNvSpPr>
          <p:nvPr>
            <p:ph idx="1"/>
          </p:nvPr>
        </p:nvSpPr>
        <p:spPr/>
        <p:txBody>
          <a:bodyPr/>
          <a:lstStyle/>
          <a:p>
            <a:r>
              <a:rPr lang="es-BO" dirty="0"/>
              <a:t>Cawitt</a:t>
            </a:r>
            <a:r>
              <a:rPr lang="es-BO" dirty="0"/>
              <a:t>: Opera silenciosamente en segundo plano obteniendo información del dispositivo para luego enviarla a un servidor remoto. Recolecta información como ID del dispositivo, número IMEI (International Mobile </a:t>
            </a:r>
            <a:r>
              <a:rPr lang="es-BO" dirty="0"/>
              <a:t>Equipment</a:t>
            </a:r>
            <a:r>
              <a:rPr lang="es-BO" dirty="0"/>
              <a:t> </a:t>
            </a:r>
            <a:r>
              <a:rPr lang="es-BO" dirty="0"/>
              <a:t>Identity</a:t>
            </a:r>
            <a:r>
              <a:rPr lang="es-BO" dirty="0"/>
              <a:t>), número de teléfono, ID BOT, y módulos.</a:t>
            </a:r>
          </a:p>
        </p:txBody>
      </p:sp>
      <p:sp>
        <p:nvSpPr>
          <p:cNvPr id="2" name="Título 1"/>
          <p:cNvSpPr>
            <a:spLocks noGrp="1"/>
          </p:cNvSpPr>
          <p:nvPr>
            <p:ph type="title"/>
          </p:nvPr>
        </p:nvSpPr>
        <p:spPr/>
        <p:txBody>
          <a:bodyPr>
            <a:normAutofit fontScale="90000"/>
          </a:bodyPr>
          <a:lstStyle/>
          <a:p>
            <a:r>
              <a:rPr lang="es-BO" dirty="0"/>
              <a:t>Troyano para </a:t>
            </a:r>
            <a:r>
              <a:rPr lang="es-BO" dirty="0"/>
              <a:t>Android</a:t>
            </a:r>
            <a:r>
              <a:rPr lang="es-BO" dirty="0"/>
              <a:t>: </a:t>
            </a:r>
            <a:r>
              <a:rPr lang="es-BO" dirty="0" smtClean="0"/>
              <a:t>Cawitt</a:t>
            </a:r>
            <a:endParaRPr lang="es-BO" dirty="0"/>
          </a:p>
        </p:txBody>
      </p:sp>
    </p:spTree>
    <p:extLst>
      <p:ext uri="{BB962C8B-B14F-4D97-AF65-F5344CB8AC3E}">
        <p14:creationId xmlns:p14="http://schemas.microsoft.com/office/powerpoint/2010/main" val="917561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Cawitt</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772816"/>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772816"/>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8041700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Troyano para </a:t>
            </a:r>
            <a:r>
              <a:rPr lang="es-BO" dirty="0" smtClean="0"/>
              <a:t>Android</a:t>
            </a:r>
            <a:r>
              <a:rPr lang="es-BO" dirty="0" smtClean="0"/>
              <a:t>: </a:t>
            </a:r>
            <a:r>
              <a:rPr lang="es-BO" dirty="0" smtClean="0"/>
              <a:t>Frogonal</a:t>
            </a:r>
            <a:endParaRPr lang="es-BO" dirty="0"/>
          </a:p>
        </p:txBody>
      </p:sp>
      <p:sp>
        <p:nvSpPr>
          <p:cNvPr id="3" name="Marcador de contenido 2"/>
          <p:cNvSpPr>
            <a:spLocks noGrp="1"/>
          </p:cNvSpPr>
          <p:nvPr>
            <p:ph idx="1"/>
          </p:nvPr>
        </p:nvSpPr>
        <p:spPr/>
        <p:txBody>
          <a:bodyPr/>
          <a:lstStyle/>
          <a:p>
            <a:r>
              <a:rPr lang="es-BO" dirty="0"/>
              <a:t>Frogonal</a:t>
            </a:r>
            <a:r>
              <a:rPr lang="es-BO" dirty="0"/>
              <a:t>: Es una versión reempaquetada de una aplicación original donde sus funcionalidades extra son utilizadas para propósitos maliciosos. Extrae información como Identificación de la aplicación del troyano, número de teléfono, número IMEI, serial SIM, modelo del dispositivo, </a:t>
            </a:r>
            <a:r>
              <a:rPr lang="es-BO" dirty="0" smtClean="0"/>
              <a:t>versión </a:t>
            </a:r>
            <a:r>
              <a:rPr lang="es-BO" dirty="0"/>
              <a:t>del Sistema Operativo, disponibilidad </a:t>
            </a:r>
            <a:r>
              <a:rPr lang="es-BO" dirty="0"/>
              <a:t>root</a:t>
            </a:r>
            <a:r>
              <a:rPr lang="es-BO" dirty="0"/>
              <a:t>.</a:t>
            </a:r>
          </a:p>
        </p:txBody>
      </p:sp>
    </p:spTree>
    <p:extLst>
      <p:ext uri="{BB962C8B-B14F-4D97-AF65-F5344CB8AC3E}">
        <p14:creationId xmlns:p14="http://schemas.microsoft.com/office/powerpoint/2010/main" val="2946825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Frogonal</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611853"/>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628799"/>
            <a:ext cx="2715578" cy="452596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7306361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Troyano para </a:t>
            </a:r>
            <a:r>
              <a:rPr lang="es-BO" dirty="0" smtClean="0"/>
              <a:t>Android</a:t>
            </a:r>
            <a:r>
              <a:rPr lang="es-BO" dirty="0" smtClean="0"/>
              <a:t>: </a:t>
            </a:r>
            <a:r>
              <a:rPr lang="es-BO" dirty="0" smtClean="0"/>
              <a:t>Gamex</a:t>
            </a:r>
            <a:endParaRPr lang="es-BO" dirty="0"/>
          </a:p>
        </p:txBody>
      </p:sp>
      <p:sp>
        <p:nvSpPr>
          <p:cNvPr id="3" name="Marcador de contenido 2"/>
          <p:cNvSpPr>
            <a:spLocks noGrp="1"/>
          </p:cNvSpPr>
          <p:nvPr>
            <p:ph idx="1"/>
          </p:nvPr>
        </p:nvSpPr>
        <p:spPr/>
        <p:txBody>
          <a:bodyPr>
            <a:normAutofit fontScale="92500" lnSpcReduction="10000"/>
          </a:bodyPr>
          <a:lstStyle/>
          <a:p>
            <a:r>
              <a:rPr lang="es-BO" dirty="0"/>
              <a:t>Gamex</a:t>
            </a:r>
            <a:r>
              <a:rPr lang="es-BO" dirty="0"/>
              <a:t>: Esconde sus componentes maliciosos dentro del archivo empaquetado. Una vez que obtiene acceso </a:t>
            </a:r>
            <a:r>
              <a:rPr lang="es-BO" dirty="0"/>
              <a:t>root</a:t>
            </a:r>
            <a:r>
              <a:rPr lang="es-BO" dirty="0"/>
              <a:t> por parte del usuario, se conecta a un servidor de comando y control (C&amp;C) para descargar mas aplicaciones y luego enviar los números IMEI e IMSI. También establece conexión a un vínculo externo que contiene un archivo APK reempaquetado, y procede a descargar e instalar el archivo.</a:t>
            </a:r>
          </a:p>
        </p:txBody>
      </p:sp>
    </p:spTree>
    <p:extLst>
      <p:ext uri="{BB962C8B-B14F-4D97-AF65-F5344CB8AC3E}">
        <p14:creationId xmlns:p14="http://schemas.microsoft.com/office/powerpoint/2010/main" val="26220668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Gamex</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608940"/>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08940"/>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1910408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KabStamper</a:t>
            </a:r>
            <a:endParaRPr lang="es-BO" dirty="0"/>
          </a:p>
        </p:txBody>
      </p:sp>
      <p:sp>
        <p:nvSpPr>
          <p:cNvPr id="3" name="Marcador de contenido 2"/>
          <p:cNvSpPr>
            <a:spLocks noGrp="1"/>
          </p:cNvSpPr>
          <p:nvPr>
            <p:ph idx="1"/>
          </p:nvPr>
        </p:nvSpPr>
        <p:spPr/>
        <p:txBody>
          <a:bodyPr>
            <a:normAutofit fontScale="92500" lnSpcReduction="10000"/>
          </a:bodyPr>
          <a:lstStyle/>
          <a:p>
            <a:r>
              <a:rPr lang="es-BO" dirty="0" smtClean="0"/>
              <a:t>Kabstamper</a:t>
            </a:r>
            <a:r>
              <a:rPr lang="es-BO" dirty="0"/>
              <a:t>: Es un malware </a:t>
            </a:r>
            <a:r>
              <a:rPr lang="es-BO" dirty="0" smtClean="0"/>
              <a:t>distribuido </a:t>
            </a:r>
            <a:r>
              <a:rPr lang="es-BO" dirty="0"/>
              <a:t>por aplicaciones con troyanos que entrega noticias y videos en el grupo AKB48. Su código es muy destructivo ya que destruye (valga la redundancia) imágenes encontradas en tarjetas SD, DCIM, carpeta de la cámara, etc. Cada cinco minutos, el malware revisa su carpeta y la modifica cada imagen encontrada </a:t>
            </a:r>
            <a:r>
              <a:rPr lang="es-BO" dirty="0" smtClean="0"/>
              <a:t>sobrescribiéndola </a:t>
            </a:r>
            <a:r>
              <a:rPr lang="es-BO" dirty="0"/>
              <a:t>con una imagen predefinida.</a:t>
            </a:r>
          </a:p>
        </p:txBody>
      </p:sp>
    </p:spTree>
    <p:extLst>
      <p:ext uri="{BB962C8B-B14F-4D97-AF65-F5344CB8AC3E}">
        <p14:creationId xmlns:p14="http://schemas.microsoft.com/office/powerpoint/2010/main" val="944823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3" name="2 Marcador de contenido"/>
          <p:cNvSpPr>
            <a:spLocks noGrp="1"/>
          </p:cNvSpPr>
          <p:nvPr>
            <p:ph idx="1"/>
          </p:nvPr>
        </p:nvSpPr>
        <p:spPr/>
        <p:txBody>
          <a:bodyPr>
            <a:normAutofit fontScale="77500" lnSpcReduction="20000"/>
          </a:bodyPr>
          <a:lstStyle/>
          <a:p>
            <a:pPr marL="0" indent="0">
              <a:buNone/>
            </a:pPr>
            <a:r>
              <a:rPr lang="es-ES" sz="2400" b="1" dirty="0"/>
              <a:t>Exfiltración</a:t>
            </a:r>
            <a:r>
              <a:rPr lang="es-ES" sz="2400" b="1" dirty="0"/>
              <a:t> de Datos:</a:t>
            </a:r>
            <a:r>
              <a:rPr lang="es-ES" sz="2400" dirty="0"/>
              <a:t/>
            </a:r>
            <a:br>
              <a:rPr lang="es-ES" sz="2400" dirty="0"/>
            </a:br>
            <a:r>
              <a:rPr lang="es-ES" sz="2400" dirty="0"/>
              <a:t>- Datos extraídos del FLUJO de Datos y de Correo electrónico.</a:t>
            </a:r>
            <a:br>
              <a:rPr lang="es-ES" sz="2400" dirty="0"/>
            </a:br>
            <a:r>
              <a:rPr lang="es-ES" sz="2400" dirty="0"/>
              <a:t>- </a:t>
            </a:r>
            <a:r>
              <a:rPr lang="es-ES" sz="2400" dirty="0" smtClean="0"/>
              <a:t>Pantalla </a:t>
            </a:r>
            <a:r>
              <a:rPr lang="es-ES" sz="2400" dirty="0"/>
              <a:t>y captura de imágenes </a:t>
            </a:r>
            <a:r>
              <a:rPr lang="es-ES" sz="2400" dirty="0" smtClean="0"/>
              <a:t>Impresas</a:t>
            </a:r>
            <a:r>
              <a:rPr lang="es-ES" sz="2400" dirty="0" smtClean="0"/>
              <a:t>.</a:t>
            </a:r>
            <a:r>
              <a:rPr lang="es-ES" sz="2400" dirty="0"/>
              <a:t/>
            </a:r>
            <a:br>
              <a:rPr lang="es-ES" sz="2400" dirty="0"/>
            </a:br>
            <a:r>
              <a:rPr lang="es-ES" sz="2400" dirty="0"/>
              <a:t>- Copia de la </a:t>
            </a:r>
            <a:r>
              <a:rPr lang="es-ES" sz="2400" dirty="0" smtClean="0"/>
              <a:t>clave </a:t>
            </a:r>
            <a:r>
              <a:rPr lang="es-ES" sz="2400" dirty="0"/>
              <a:t>USB y pérdida de la copia de seguridad.</a:t>
            </a:r>
            <a:br>
              <a:rPr lang="es-ES" sz="2400" dirty="0"/>
            </a:br>
            <a:r>
              <a:rPr lang="es-ES" sz="2400" dirty="0"/>
              <a:t/>
            </a:r>
            <a:br>
              <a:rPr lang="es-ES" sz="2400" dirty="0"/>
            </a:br>
            <a:r>
              <a:rPr lang="es-ES" sz="2400" b="1" dirty="0"/>
              <a:t>Manipulación de datos:</a:t>
            </a:r>
            <a:r>
              <a:rPr lang="es-ES" sz="2400" dirty="0"/>
              <a:t/>
            </a:r>
            <a:br>
              <a:rPr lang="es-ES" sz="2400" dirty="0"/>
            </a:br>
            <a:r>
              <a:rPr lang="es-ES" sz="2400" dirty="0"/>
              <a:t>- Modificación por otra aplicación.</a:t>
            </a:r>
            <a:br>
              <a:rPr lang="es-ES" sz="2400" dirty="0"/>
            </a:br>
            <a:r>
              <a:rPr lang="es-ES" sz="2400" dirty="0"/>
              <a:t>- Intentos de sabotaje sin ser detectados.</a:t>
            </a:r>
            <a:br>
              <a:rPr lang="es-ES" sz="2400" dirty="0"/>
            </a:br>
            <a:r>
              <a:rPr lang="es-ES" sz="2400" dirty="0"/>
              <a:t>- </a:t>
            </a:r>
            <a:r>
              <a:rPr lang="es-ES" sz="2400" dirty="0"/>
              <a:t>Jail-broken</a:t>
            </a:r>
            <a:r>
              <a:rPr lang="es-ES" sz="2400" dirty="0"/>
              <a:t> dispositivo.</a:t>
            </a:r>
            <a:br>
              <a:rPr lang="es-ES" sz="2400" dirty="0"/>
            </a:br>
            <a:r>
              <a:rPr lang="es-ES" sz="2400" dirty="0"/>
              <a:t/>
            </a:r>
            <a:br>
              <a:rPr lang="es-ES" sz="2400" dirty="0"/>
            </a:br>
            <a:r>
              <a:rPr lang="es-ES" sz="2400" b="1" dirty="0"/>
              <a:t>La pérdida de datos:</a:t>
            </a:r>
            <a:r>
              <a:rPr lang="es-ES" sz="2400" dirty="0"/>
              <a:t/>
            </a:r>
            <a:br>
              <a:rPr lang="es-ES" sz="2400" dirty="0"/>
            </a:br>
            <a:r>
              <a:rPr lang="es-ES" sz="2400" dirty="0"/>
              <a:t>- Vulnerabilidades de aplicaciones.</a:t>
            </a:r>
            <a:br>
              <a:rPr lang="es-ES" sz="2400" dirty="0"/>
            </a:br>
            <a:r>
              <a:rPr lang="es-ES" sz="2400" dirty="0" smtClean="0"/>
              <a:t>- Acceso físico no aprobado.</a:t>
            </a:r>
            <a:r>
              <a:rPr lang="es-ES" sz="2400" dirty="0"/>
              <a:t/>
            </a:r>
            <a:br>
              <a:rPr lang="es-ES" sz="2400" dirty="0"/>
            </a:br>
            <a:r>
              <a:rPr lang="es-ES" sz="2400" dirty="0"/>
              <a:t>- Pérdida del dispositivo.</a:t>
            </a:r>
            <a:br>
              <a:rPr lang="es-ES" sz="2400" dirty="0"/>
            </a:br>
            <a:r>
              <a:rPr lang="es-ES" sz="2400" dirty="0"/>
              <a:t/>
            </a:r>
            <a:br>
              <a:rPr lang="es-ES" sz="2400" dirty="0"/>
            </a:br>
            <a:r>
              <a:rPr lang="es-ES" sz="2400" b="1" dirty="0" smtClean="0"/>
              <a:t>Malware</a:t>
            </a:r>
            <a:r>
              <a:rPr lang="es-ES" sz="2400" b="1" dirty="0"/>
              <a:t>:</a:t>
            </a:r>
            <a:r>
              <a:rPr lang="es-ES" sz="2400" dirty="0"/>
              <a:t/>
            </a:r>
            <a:br>
              <a:rPr lang="es-ES" sz="2400" dirty="0"/>
            </a:br>
            <a:r>
              <a:rPr lang="es-ES" sz="2400" dirty="0"/>
              <a:t>- Virus Y </a:t>
            </a:r>
            <a:r>
              <a:rPr lang="es-ES" sz="2400" dirty="0" smtClean="0"/>
              <a:t>Rootkits</a:t>
            </a:r>
            <a:r>
              <a:rPr lang="es-ES" sz="2400" dirty="0"/>
              <a:t>.</a:t>
            </a:r>
            <a:br>
              <a:rPr lang="es-ES" sz="2400" dirty="0"/>
            </a:br>
            <a:r>
              <a:rPr lang="es-ES" sz="2400" dirty="0"/>
              <a:t>- Modificación de Aplicación.</a:t>
            </a:r>
            <a:br>
              <a:rPr lang="es-ES" sz="2400" dirty="0"/>
            </a:br>
            <a:r>
              <a:rPr lang="es-ES" sz="2400" dirty="0"/>
              <a:t>- </a:t>
            </a:r>
            <a:r>
              <a:rPr lang="es-ES" sz="2400" dirty="0" smtClean="0"/>
              <a:t>Modificación </a:t>
            </a:r>
            <a:r>
              <a:rPr lang="es-ES" sz="2400" dirty="0"/>
              <a:t>de Sistema Operativo.</a:t>
            </a:r>
            <a:endParaRPr lang="es-BO" dirty="0"/>
          </a:p>
        </p:txBody>
      </p:sp>
      <p:sp>
        <p:nvSpPr>
          <p:cNvPr id="2" name="1 Título"/>
          <p:cNvSpPr>
            <a:spLocks noGrp="1"/>
          </p:cNvSpPr>
          <p:nvPr>
            <p:ph type="title"/>
          </p:nvPr>
        </p:nvSpPr>
        <p:spPr/>
        <p:txBody>
          <a:bodyPr/>
          <a:lstStyle/>
          <a:p>
            <a:r>
              <a:rPr lang="es-BO" dirty="0" smtClean="0"/>
              <a:t>Vectores de ataque</a:t>
            </a:r>
            <a:endParaRPr lang="es-BO" dirty="0"/>
          </a:p>
        </p:txBody>
      </p:sp>
    </p:spTree>
    <p:extLst>
      <p:ext uri="{BB962C8B-B14F-4D97-AF65-F5344CB8AC3E}">
        <p14:creationId xmlns:p14="http://schemas.microsoft.com/office/powerpoint/2010/main" val="4099242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KabStamper</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025" y="2348880"/>
            <a:ext cx="3513975" cy="2908920"/>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556792"/>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809638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Troyano para </a:t>
            </a:r>
            <a:r>
              <a:rPr lang="es-BO" dirty="0" smtClean="0"/>
              <a:t>Android</a:t>
            </a:r>
            <a:r>
              <a:rPr lang="es-BO" dirty="0" smtClean="0"/>
              <a:t>: </a:t>
            </a:r>
            <a:r>
              <a:rPr lang="es-BO" dirty="0" smtClean="0"/>
              <a:t>Mania</a:t>
            </a:r>
            <a:endParaRPr lang="es-BO" dirty="0"/>
          </a:p>
        </p:txBody>
      </p:sp>
      <p:sp>
        <p:nvSpPr>
          <p:cNvPr id="3" name="Marcador de contenido 2"/>
          <p:cNvSpPr>
            <a:spLocks noGrp="1"/>
          </p:cNvSpPr>
          <p:nvPr>
            <p:ph idx="1"/>
          </p:nvPr>
        </p:nvSpPr>
        <p:spPr/>
        <p:txBody>
          <a:bodyPr/>
          <a:lstStyle/>
          <a:p>
            <a:r>
              <a:rPr lang="es-BO" dirty="0"/>
              <a:t>Mania</a:t>
            </a:r>
            <a:r>
              <a:rPr lang="es-BO" dirty="0"/>
              <a:t>: Es un malware que envía SMS con el contenido "</a:t>
            </a:r>
            <a:r>
              <a:rPr lang="es-BO" dirty="0"/>
              <a:t>tel</a:t>
            </a:r>
            <a:r>
              <a:rPr lang="es-BO" dirty="0"/>
              <a:t>" o "</a:t>
            </a:r>
            <a:r>
              <a:rPr lang="es-BO" dirty="0"/>
              <a:t>quiz</a:t>
            </a:r>
            <a:r>
              <a:rPr lang="es-BO" dirty="0"/>
              <a:t>" al número 84242. Cualquier respuesta a este número es redirigido a otro dispositivo para prevenir que el usuario sospeche. Es conocido por utilizar una técnica de "</a:t>
            </a:r>
            <a:r>
              <a:rPr lang="es-BO" dirty="0"/>
              <a:t>troyanización</a:t>
            </a:r>
            <a:r>
              <a:rPr lang="es-BO" dirty="0"/>
              <a:t>", donde es reempaquetado con otra aplicación original para engañar a las víctimas.</a:t>
            </a:r>
          </a:p>
        </p:txBody>
      </p:sp>
    </p:spTree>
    <p:extLst>
      <p:ext uri="{BB962C8B-B14F-4D97-AF65-F5344CB8AC3E}">
        <p14:creationId xmlns:p14="http://schemas.microsoft.com/office/powerpoint/2010/main" val="42784557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Mania</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628799"/>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510531"/>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9993584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PremiumSMS</a:t>
            </a:r>
            <a:endParaRPr lang="es-BO" dirty="0"/>
          </a:p>
        </p:txBody>
      </p:sp>
      <p:sp>
        <p:nvSpPr>
          <p:cNvPr id="3" name="Marcador de contenido 2"/>
          <p:cNvSpPr>
            <a:spLocks noGrp="1"/>
          </p:cNvSpPr>
          <p:nvPr>
            <p:ph idx="1"/>
          </p:nvPr>
        </p:nvSpPr>
        <p:spPr>
          <a:xfrm>
            <a:off x="457200" y="1600200"/>
            <a:ext cx="8229600" cy="4925144"/>
          </a:xfrm>
        </p:spPr>
        <p:txBody>
          <a:bodyPr>
            <a:normAutofit fontScale="85000" lnSpcReduction="20000"/>
          </a:bodyPr>
          <a:lstStyle/>
          <a:p>
            <a:r>
              <a:rPr lang="es-BO" dirty="0" smtClean="0"/>
              <a:t>PremiumSMS</a:t>
            </a:r>
            <a:r>
              <a:rPr lang="es-BO" dirty="0" smtClean="0"/>
              <a:t>: </a:t>
            </a:r>
            <a:r>
              <a:rPr lang="es-ES" dirty="0"/>
              <a:t>es un troyano que recoge beneficios de sus actividades de envío de SMS. Tiene un archivo de configuración que contiene datos sobre el contenido de los mensajes SMS y los </a:t>
            </a:r>
            <a:r>
              <a:rPr lang="es-ES" dirty="0"/>
              <a:t>numbres</a:t>
            </a:r>
            <a:r>
              <a:rPr lang="es-ES" dirty="0"/>
              <a:t> </a:t>
            </a:r>
            <a:r>
              <a:rPr lang="es-ES" dirty="0" smtClean="0"/>
              <a:t>de sus receptores.</a:t>
            </a:r>
          </a:p>
          <a:p>
            <a:r>
              <a:rPr lang="es-ES" dirty="0" smtClean="0"/>
              <a:t>Ejemplo:</a:t>
            </a:r>
          </a:p>
          <a:p>
            <a:r>
              <a:rPr lang="es-BO" dirty="0"/>
              <a:t>PremiumSMS</a:t>
            </a:r>
            <a:r>
              <a:rPr lang="es-BO" dirty="0"/>
              <a:t>: </a:t>
            </a:r>
          </a:p>
          <a:p>
            <a:pPr lvl="1"/>
            <a:r>
              <a:rPr lang="es-BO" dirty="0"/>
              <a:t>1. Número: 1151</a:t>
            </a:r>
          </a:p>
          <a:p>
            <a:pPr lvl="1"/>
            <a:r>
              <a:rPr lang="es-BO" dirty="0"/>
              <a:t>Contenido: 692046 169 BG QCb5T3w</a:t>
            </a:r>
          </a:p>
          <a:p>
            <a:pPr lvl="1"/>
            <a:r>
              <a:rPr lang="es-BO" dirty="0"/>
              <a:t>2. Número: 1161</a:t>
            </a:r>
          </a:p>
          <a:p>
            <a:pPr lvl="1"/>
            <a:r>
              <a:rPr lang="es-BO" dirty="0"/>
              <a:t>Contenido: 692046 169 BG QCb5T3w</a:t>
            </a:r>
          </a:p>
          <a:p>
            <a:pPr lvl="1"/>
            <a:r>
              <a:rPr lang="es-BO" dirty="0"/>
              <a:t>3. Número: 3381</a:t>
            </a:r>
          </a:p>
          <a:p>
            <a:pPr lvl="1"/>
            <a:r>
              <a:rPr lang="es-BO" dirty="0"/>
              <a:t>Contenido: 692046 169 BG QCb5T3w</a:t>
            </a:r>
          </a:p>
        </p:txBody>
      </p:sp>
    </p:spTree>
    <p:extLst>
      <p:ext uri="{BB962C8B-B14F-4D97-AF65-F5344CB8AC3E}">
        <p14:creationId xmlns:p14="http://schemas.microsoft.com/office/powerpoint/2010/main" val="3348151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Troyano para </a:t>
            </a:r>
            <a:r>
              <a:rPr lang="es-BO" dirty="0" smtClean="0"/>
              <a:t>Android</a:t>
            </a:r>
            <a:r>
              <a:rPr lang="es-BO" dirty="0" smtClean="0"/>
              <a:t>: </a:t>
            </a:r>
            <a:r>
              <a:rPr lang="es-BO" dirty="0" smtClean="0"/>
              <a:t>SMSSpy</a:t>
            </a:r>
            <a:endParaRPr lang="es-BO" dirty="0"/>
          </a:p>
        </p:txBody>
      </p:sp>
      <p:sp>
        <p:nvSpPr>
          <p:cNvPr id="3" name="Marcador de contenido 2"/>
          <p:cNvSpPr>
            <a:spLocks noGrp="1"/>
          </p:cNvSpPr>
          <p:nvPr>
            <p:ph idx="1"/>
          </p:nvPr>
        </p:nvSpPr>
        <p:spPr/>
        <p:txBody>
          <a:bodyPr/>
          <a:lstStyle/>
          <a:p>
            <a:r>
              <a:rPr lang="es-BO" dirty="0"/>
              <a:t>SmsSpy</a:t>
            </a:r>
            <a:r>
              <a:rPr lang="es-BO" dirty="0"/>
              <a:t>. Posee una suite de aplicaciones de seguridad </a:t>
            </a:r>
            <a:r>
              <a:rPr lang="es-BO" dirty="0"/>
              <a:t>Android</a:t>
            </a:r>
            <a:r>
              <a:rPr lang="es-BO" dirty="0"/>
              <a:t> que registra todos los mensajes SMS recibidos dentro de una base de datos. Este malware apunta a clientes bancarios en España donde por </a:t>
            </a:r>
            <a:r>
              <a:rPr lang="es-BO" dirty="0"/>
              <a:t>spamm</a:t>
            </a:r>
            <a:r>
              <a:rPr lang="es-BO" dirty="0"/>
              <a:t> envía un mensaje de Protección de Seguridad Extra para el móvil.</a:t>
            </a:r>
          </a:p>
        </p:txBody>
      </p:sp>
    </p:spTree>
    <p:extLst>
      <p:ext uri="{BB962C8B-B14F-4D97-AF65-F5344CB8AC3E}">
        <p14:creationId xmlns:p14="http://schemas.microsoft.com/office/powerpoint/2010/main" val="1979123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SMSSpy</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628800"/>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628800"/>
            <a:ext cx="2715578" cy="452596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086607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DroidLive</a:t>
            </a:r>
            <a:r>
              <a:rPr lang="es-BO" dirty="0" smtClean="0"/>
              <a:t> SMS</a:t>
            </a:r>
            <a:endParaRPr lang="es-BO" dirty="0"/>
          </a:p>
        </p:txBody>
      </p:sp>
      <p:sp>
        <p:nvSpPr>
          <p:cNvPr id="3" name="Marcador de contenido 2"/>
          <p:cNvSpPr>
            <a:spLocks noGrp="1"/>
          </p:cNvSpPr>
          <p:nvPr>
            <p:ph idx="1"/>
          </p:nvPr>
        </p:nvSpPr>
        <p:spPr/>
        <p:txBody>
          <a:bodyPr/>
          <a:lstStyle/>
          <a:p>
            <a:r>
              <a:rPr lang="es-BO" dirty="0"/>
              <a:t>DroidLive</a:t>
            </a:r>
            <a:r>
              <a:rPr lang="es-BO" dirty="0"/>
              <a:t> se enmascara como una biblioteca de Google, intenta utilizar el API de Administración de Dispositivo. Intenta instalarse por si mismo como una aplicación de administración de dispositivo, y es capaz de aprovechar los datos personales y la realización de una mezcla de actividades nefastas en dispositivos móviles </a:t>
            </a:r>
            <a:r>
              <a:rPr lang="es-BO" dirty="0"/>
              <a:t>Android</a:t>
            </a:r>
            <a:r>
              <a:rPr lang="es-BO" dirty="0"/>
              <a:t>.</a:t>
            </a:r>
          </a:p>
        </p:txBody>
      </p:sp>
    </p:spTree>
    <p:extLst>
      <p:ext uri="{BB962C8B-B14F-4D97-AF65-F5344CB8AC3E}">
        <p14:creationId xmlns:p14="http://schemas.microsoft.com/office/powerpoint/2010/main" val="29383276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DroidLive</a:t>
            </a:r>
            <a:r>
              <a:rPr lang="es-BO" dirty="0"/>
              <a:t> SMS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30420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UpdtKiller</a:t>
            </a:r>
            <a:endParaRPr lang="es-BO" dirty="0"/>
          </a:p>
        </p:txBody>
      </p:sp>
      <p:sp>
        <p:nvSpPr>
          <p:cNvPr id="3" name="Marcador de contenido 2"/>
          <p:cNvSpPr>
            <a:spLocks noGrp="1"/>
          </p:cNvSpPr>
          <p:nvPr>
            <p:ph idx="1"/>
          </p:nvPr>
        </p:nvSpPr>
        <p:spPr/>
        <p:txBody>
          <a:bodyPr/>
          <a:lstStyle/>
          <a:p>
            <a:r>
              <a:rPr lang="es-BO" dirty="0"/>
              <a:t>UpdtKiller</a:t>
            </a:r>
            <a:r>
              <a:rPr lang="es-BO" dirty="0"/>
              <a:t>: Se conecta a un servidor de comando y control (C&amp;C), desde donde recibe comandos y envía información del usuario. Este malware también es capaz de matar procesos de antivirus, y </a:t>
            </a:r>
            <a:r>
              <a:rPr lang="es-BO" dirty="0" smtClean="0"/>
              <a:t>así </a:t>
            </a:r>
            <a:r>
              <a:rPr lang="es-BO" dirty="0"/>
              <a:t>evitar ser detectado.</a:t>
            </a:r>
          </a:p>
        </p:txBody>
      </p:sp>
    </p:spTree>
    <p:extLst>
      <p:ext uri="{BB962C8B-B14F-4D97-AF65-F5344CB8AC3E}">
        <p14:creationId xmlns:p14="http://schemas.microsoft.com/office/powerpoint/2010/main" val="115908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UpdtKiller</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00807"/>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582539"/>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509911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Vulnerabilidades y Riesgos</a:t>
            </a:r>
            <a:endParaRPr lang="es-BO" dirty="0"/>
          </a:p>
        </p:txBody>
      </p:sp>
      <p:sp>
        <p:nvSpPr>
          <p:cNvPr id="3" name="Marcador de contenido 2"/>
          <p:cNvSpPr>
            <a:spLocks noGrp="1"/>
          </p:cNvSpPr>
          <p:nvPr>
            <p:ph idx="1"/>
          </p:nvPr>
        </p:nvSpPr>
        <p:spPr/>
        <p:txBody>
          <a:bodyPr>
            <a:normAutofit lnSpcReduction="10000"/>
          </a:bodyPr>
          <a:lstStyle/>
          <a:p>
            <a:r>
              <a:rPr lang="es-BO" dirty="0"/>
              <a:t>Las nuevas funcionalidades amplifican la atracción de las plataformas utilizadas en los dispositivos móviles, pues, proveen una fácil ruta para que los atacantes lancen ataques y explotaciones. Los atacantes utilizan distintas tecnologías como </a:t>
            </a:r>
            <a:r>
              <a:rPr lang="es-BO" dirty="0"/>
              <a:t>Android</a:t>
            </a:r>
            <a:r>
              <a:rPr lang="es-BO" dirty="0"/>
              <a:t> y otras instancias múltiples para insertar aplicaciones maliciosas con una funcionalidad oculta que puede obtener información sensible del usuario. </a:t>
            </a:r>
          </a:p>
        </p:txBody>
      </p:sp>
    </p:spTree>
    <p:extLst>
      <p:ext uri="{BB962C8B-B14F-4D97-AF65-F5344CB8AC3E}">
        <p14:creationId xmlns:p14="http://schemas.microsoft.com/office/powerpoint/2010/main" val="2981444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Troyano para </a:t>
            </a:r>
            <a:r>
              <a:rPr lang="es-BO" dirty="0" smtClean="0"/>
              <a:t>Android</a:t>
            </a:r>
            <a:r>
              <a:rPr lang="es-BO" dirty="0" smtClean="0"/>
              <a:t>: </a:t>
            </a:r>
            <a:r>
              <a:rPr lang="es-BO" dirty="0" smtClean="0"/>
              <a:t>FakeToken</a:t>
            </a:r>
            <a:endParaRPr lang="es-BO" dirty="0"/>
          </a:p>
        </p:txBody>
      </p:sp>
      <p:sp>
        <p:nvSpPr>
          <p:cNvPr id="3" name="Marcador de contenido 2"/>
          <p:cNvSpPr>
            <a:spLocks noGrp="1"/>
          </p:cNvSpPr>
          <p:nvPr>
            <p:ph idx="1"/>
          </p:nvPr>
        </p:nvSpPr>
        <p:spPr/>
        <p:txBody>
          <a:bodyPr>
            <a:normAutofit fontScale="92500"/>
          </a:bodyPr>
          <a:lstStyle/>
          <a:p>
            <a:r>
              <a:rPr lang="es-BO" dirty="0"/>
              <a:t>FakeToken</a:t>
            </a:r>
            <a:r>
              <a:rPr lang="es-BO" dirty="0"/>
              <a:t> roba factores de autenticación y banco (Contraseña de Internet y </a:t>
            </a:r>
            <a:r>
              <a:rPr lang="es-BO" dirty="0"/>
              <a:t>mTAN</a:t>
            </a:r>
            <a:r>
              <a:rPr lang="es-BO" dirty="0"/>
              <a:t>) directamente desde el dispositivo. </a:t>
            </a:r>
          </a:p>
          <a:p>
            <a:r>
              <a:rPr lang="es-BO" dirty="0"/>
              <a:t>A </a:t>
            </a:r>
            <a:r>
              <a:rPr lang="es-BO" dirty="0" smtClean="0"/>
              <a:t>través </a:t>
            </a:r>
            <a:r>
              <a:rPr lang="es-BO" dirty="0"/>
              <a:t>de correos </a:t>
            </a:r>
            <a:r>
              <a:rPr lang="es-BO" dirty="0"/>
              <a:t>phishing</a:t>
            </a:r>
            <a:r>
              <a:rPr lang="es-BO" dirty="0"/>
              <a:t>, inyectando páginas web, e inyectando páginas web </a:t>
            </a:r>
            <a:r>
              <a:rPr lang="es-BO" dirty="0"/>
              <a:t>phishing</a:t>
            </a:r>
            <a:r>
              <a:rPr lang="es-BO" dirty="0"/>
              <a:t>, puede ser </a:t>
            </a:r>
            <a:r>
              <a:rPr lang="es-BO" dirty="0"/>
              <a:t>enviador</a:t>
            </a:r>
            <a:r>
              <a:rPr lang="es-BO" dirty="0"/>
              <a:t> por el banco, puede simular ser una aplicación segura, y puede redirigir a usuarios a un falso vendedor que ofrece "</a:t>
            </a:r>
            <a:r>
              <a:rPr lang="es-BO" dirty="0"/>
              <a:t>eBanking</a:t>
            </a:r>
            <a:r>
              <a:rPr lang="es-BO" dirty="0"/>
              <a:t> SMS </a:t>
            </a:r>
            <a:r>
              <a:rPr lang="es-BO" dirty="0"/>
              <a:t>Guard</a:t>
            </a:r>
            <a:r>
              <a:rPr lang="es-BO" dirty="0"/>
              <a:t>".</a:t>
            </a:r>
          </a:p>
        </p:txBody>
      </p:sp>
    </p:spTree>
    <p:extLst>
      <p:ext uri="{BB962C8B-B14F-4D97-AF65-F5344CB8AC3E}">
        <p14:creationId xmlns:p14="http://schemas.microsoft.com/office/powerpoint/2010/main" val="2148628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t>
            </a:r>
            <a:r>
              <a:rPr lang="es-BO" dirty="0"/>
              <a:t>Android</a:t>
            </a:r>
            <a:r>
              <a:rPr lang="es-BO" dirty="0"/>
              <a:t>: </a:t>
            </a:r>
            <a:r>
              <a:rPr lang="es-BO" dirty="0"/>
              <a:t>FakeToken</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917" y="2010310"/>
            <a:ext cx="5668166" cy="3705742"/>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578198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Asegurando dispositivos </a:t>
            </a:r>
            <a:r>
              <a:rPr lang="es-BO" dirty="0" smtClean="0"/>
              <a:t>Android</a:t>
            </a:r>
            <a:endParaRPr lang="es-BO" dirty="0"/>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Habilitar el bloqueo de pantalla en su dispositivo </a:t>
            </a:r>
            <a:r>
              <a:rPr lang="es-BO" dirty="0"/>
              <a:t>Android</a:t>
            </a:r>
            <a:r>
              <a:rPr lang="es-BO" dirty="0"/>
              <a:t>.</a:t>
            </a:r>
          </a:p>
          <a:p>
            <a:r>
              <a:rPr lang="es-BO" dirty="0"/>
              <a:t>Nunca </a:t>
            </a:r>
            <a:r>
              <a:rPr lang="es-BO" dirty="0"/>
              <a:t>rootear</a:t>
            </a:r>
            <a:r>
              <a:rPr lang="es-BO" dirty="0"/>
              <a:t> el dispositivo.</a:t>
            </a:r>
          </a:p>
          <a:p>
            <a:r>
              <a:rPr lang="es-BO" dirty="0"/>
              <a:t>Descargar aplicaciones solo del </a:t>
            </a:r>
            <a:r>
              <a:rPr lang="es-BO" dirty="0"/>
              <a:t>market</a:t>
            </a:r>
            <a:r>
              <a:rPr lang="es-BO" dirty="0"/>
              <a:t> oficial.</a:t>
            </a:r>
          </a:p>
          <a:p>
            <a:r>
              <a:rPr lang="es-BO" dirty="0"/>
              <a:t>Mantener su dispositivo actualizado con un software de A.V. para </a:t>
            </a:r>
            <a:r>
              <a:rPr lang="es-BO" dirty="0"/>
              <a:t>Android</a:t>
            </a:r>
            <a:r>
              <a:rPr lang="es-BO" dirty="0"/>
              <a:t>.</a:t>
            </a:r>
          </a:p>
          <a:p>
            <a:r>
              <a:rPr lang="es-BO" dirty="0"/>
              <a:t>No descargar aplicaciones APK (</a:t>
            </a:r>
            <a:r>
              <a:rPr lang="es-BO" dirty="0"/>
              <a:t>Android</a:t>
            </a:r>
            <a:r>
              <a:rPr lang="es-BO" dirty="0"/>
              <a:t> </a:t>
            </a:r>
            <a:r>
              <a:rPr lang="es-BO" dirty="0"/>
              <a:t>Package</a:t>
            </a:r>
            <a:r>
              <a:rPr lang="es-BO" dirty="0"/>
              <a:t> Files) directamente.</a:t>
            </a:r>
          </a:p>
          <a:p>
            <a:r>
              <a:rPr lang="es-BO" dirty="0"/>
              <a:t>Mantener actualizado el Sistema.</a:t>
            </a:r>
          </a:p>
          <a:p>
            <a:r>
              <a:rPr lang="es-BO" dirty="0"/>
              <a:t>Utilizar Protectores </a:t>
            </a:r>
            <a:r>
              <a:rPr lang="es-BO" dirty="0"/>
              <a:t>Android</a:t>
            </a:r>
            <a:r>
              <a:rPr lang="es-BO" dirty="0"/>
              <a:t> gratuitos donde pueda asignar contraseñas a los mensajes de texto, cuentas de correos electrónicos, etc.</a:t>
            </a:r>
          </a:p>
          <a:p>
            <a:r>
              <a:rPr lang="es-BO" dirty="0"/>
              <a:t>Personalizar su pantalla bloqueada con información del usuario.</a:t>
            </a:r>
          </a:p>
        </p:txBody>
      </p:sp>
    </p:spTree>
    <p:extLst>
      <p:ext uri="{BB962C8B-B14F-4D97-AF65-F5344CB8AC3E}">
        <p14:creationId xmlns:p14="http://schemas.microsoft.com/office/powerpoint/2010/main" val="1562605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Política de Aplicaciones de Dispositivo Google</a:t>
            </a:r>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pPr marL="0" indent="0">
              <a:buNone/>
            </a:pPr>
            <a:r>
              <a:rPr lang="es-ES" dirty="0" smtClean="0"/>
              <a:t>Esta política </a:t>
            </a:r>
            <a:r>
              <a:rPr lang="es-ES" dirty="0"/>
              <a:t>permite </a:t>
            </a:r>
            <a:r>
              <a:rPr lang="es-ES" dirty="0" smtClean="0"/>
              <a:t>al administrador de </a:t>
            </a:r>
            <a:r>
              <a:rPr lang="es-ES" dirty="0"/>
              <a:t>Google Apps </a:t>
            </a:r>
            <a:r>
              <a:rPr lang="es-ES" dirty="0" smtClean="0"/>
              <a:t>del </a:t>
            </a:r>
            <a:r>
              <a:rPr lang="es-ES" dirty="0"/>
              <a:t>dominio </a:t>
            </a:r>
            <a:r>
              <a:rPr lang="es-ES" dirty="0" smtClean="0"/>
              <a:t>establecer </a:t>
            </a:r>
            <a:r>
              <a:rPr lang="es-ES" dirty="0"/>
              <a:t>políticas de seguridad para su dispositivo </a:t>
            </a:r>
            <a:r>
              <a:rPr lang="es-ES" dirty="0"/>
              <a:t>Android</a:t>
            </a:r>
            <a:r>
              <a:rPr lang="es-ES" dirty="0"/>
              <a:t>.</a:t>
            </a:r>
            <a:br>
              <a:rPr lang="es-ES" dirty="0"/>
            </a:br>
            <a:endParaRPr lang="es-ES" dirty="0" smtClean="0"/>
          </a:p>
          <a:p>
            <a:pPr marL="0" indent="0">
              <a:buNone/>
            </a:pPr>
            <a:r>
              <a:rPr lang="es-ES" dirty="0" smtClean="0"/>
              <a:t>Se </a:t>
            </a:r>
            <a:r>
              <a:rPr lang="es-ES" dirty="0"/>
              <a:t>trata de una aplicación de administración de </a:t>
            </a:r>
            <a:r>
              <a:rPr lang="es-ES" dirty="0" smtClean="0"/>
              <a:t>dispositivos de </a:t>
            </a:r>
            <a:r>
              <a:rPr lang="es-ES" dirty="0"/>
              <a:t>Google Apps </a:t>
            </a:r>
            <a:r>
              <a:rPr lang="es-ES" dirty="0" smtClean="0"/>
              <a:t>para Negocios, </a:t>
            </a:r>
            <a:r>
              <a:rPr lang="es-ES" dirty="0"/>
              <a:t>Educación, y </a:t>
            </a:r>
            <a:r>
              <a:rPr lang="es-ES" dirty="0" smtClean="0"/>
              <a:t>Gubernamentales </a:t>
            </a:r>
            <a:r>
              <a:rPr lang="es-ES" dirty="0"/>
              <a:t>que hacen de su dispositivo </a:t>
            </a:r>
            <a:r>
              <a:rPr lang="es-ES" dirty="0"/>
              <a:t>Android</a:t>
            </a:r>
            <a:r>
              <a:rPr lang="es-ES" dirty="0"/>
              <a:t> más seguro para el uso empresarial.</a:t>
            </a:r>
            <a:br>
              <a:rPr lang="es-ES" dirty="0"/>
            </a:br>
            <a:endParaRPr lang="es-ES" dirty="0" smtClean="0"/>
          </a:p>
          <a:p>
            <a:pPr marL="0" indent="0">
              <a:buNone/>
            </a:pPr>
            <a:r>
              <a:rPr lang="es-ES" dirty="0" smtClean="0"/>
              <a:t>Esta </a:t>
            </a:r>
            <a:r>
              <a:rPr lang="es-ES" dirty="0"/>
              <a:t>aplicación permite a los administradores de TI </a:t>
            </a:r>
            <a:r>
              <a:rPr lang="es-ES" dirty="0" smtClean="0"/>
              <a:t>hacer </a:t>
            </a:r>
            <a:r>
              <a:rPr lang="es-ES" dirty="0"/>
              <a:t>cumplir las políticas de seguridad y borrar de forma remota el dispositivo.</a:t>
            </a:r>
            <a:br>
              <a:rPr lang="es-ES" dirty="0"/>
            </a:br>
            <a:endParaRPr lang="es-ES" dirty="0" smtClean="0"/>
          </a:p>
          <a:p>
            <a:pPr marL="0" indent="0">
              <a:buNone/>
            </a:pPr>
            <a:r>
              <a:rPr lang="es-ES" dirty="0" smtClean="0"/>
              <a:t>Además</a:t>
            </a:r>
            <a:r>
              <a:rPr lang="es-ES" dirty="0"/>
              <a:t>, esta aplicación permite </a:t>
            </a:r>
            <a:r>
              <a:rPr lang="es-ES" dirty="0" smtClean="0"/>
              <a:t>sonar</a:t>
            </a:r>
            <a:r>
              <a:rPr lang="es-ES" dirty="0"/>
              <a:t>, bloquear o localizar los dispositivos </a:t>
            </a:r>
            <a:r>
              <a:rPr lang="es-ES" dirty="0"/>
              <a:t>Android</a:t>
            </a:r>
            <a:r>
              <a:rPr lang="es-ES" dirty="0"/>
              <a:t> a través de la página de Mis dispositivos: http://www.google.com/apps/mydevices</a:t>
            </a:r>
            <a:endParaRPr lang="es-BO" dirty="0"/>
          </a:p>
        </p:txBody>
      </p:sp>
    </p:spTree>
    <p:extLst>
      <p:ext uri="{BB962C8B-B14F-4D97-AF65-F5344CB8AC3E}">
        <p14:creationId xmlns:p14="http://schemas.microsoft.com/office/powerpoint/2010/main" val="219441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Política de Aplicaciones de Dispositivo Google</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3438525" y="1953418"/>
            <a:ext cx="2266950" cy="38195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248419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Si los usuarios tienen instalado Google </a:t>
            </a:r>
            <a:r>
              <a:rPr lang="es-BO" dirty="0"/>
              <a:t>Sync</a:t>
            </a:r>
            <a:r>
              <a:rPr lang="es-BO" dirty="0"/>
              <a:t> en un dispositivo móvil soportado o con la Política de Aplicaciones de Dispositivo Google, se puede utilizar el panel de control de Google Apps para limpiar remotamente el dispositivo.</a:t>
            </a:r>
          </a:p>
          <a:p>
            <a:r>
              <a:rPr lang="es-BO" dirty="0"/>
              <a:t>Para limpiar remotamente un dispositivo perdido o robado:</a:t>
            </a:r>
          </a:p>
          <a:p>
            <a:pPr lvl="1"/>
            <a:r>
              <a:rPr lang="es-BO" dirty="0"/>
              <a:t>Iniciar sesión en el panel de control de Google Apps.</a:t>
            </a:r>
          </a:p>
          <a:p>
            <a:pPr lvl="1"/>
            <a:r>
              <a:rPr lang="es-BO" dirty="0"/>
              <a:t>Clic en </a:t>
            </a:r>
            <a:r>
              <a:rPr lang="es-BO" dirty="0"/>
              <a:t>Settings</a:t>
            </a:r>
            <a:r>
              <a:rPr lang="es-BO" dirty="0"/>
              <a:t>, Mobile</a:t>
            </a:r>
          </a:p>
          <a:p>
            <a:pPr lvl="1"/>
            <a:r>
              <a:rPr lang="es-BO" dirty="0"/>
              <a:t>En la pestaña </a:t>
            </a:r>
            <a:r>
              <a:rPr lang="es-BO" dirty="0"/>
              <a:t>Devices</a:t>
            </a:r>
            <a:r>
              <a:rPr lang="es-BO" dirty="0"/>
              <a:t>, llevar el cursor sobre el </a:t>
            </a:r>
            <a:r>
              <a:rPr lang="es-BO" dirty="0"/>
              <a:t>dipositivo</a:t>
            </a:r>
            <a:r>
              <a:rPr lang="es-BO" dirty="0"/>
              <a:t> que se quiere limpiar.</a:t>
            </a:r>
          </a:p>
          <a:p>
            <a:pPr lvl="1"/>
            <a:r>
              <a:rPr lang="es-BO" dirty="0"/>
              <a:t>Clic en </a:t>
            </a:r>
            <a:r>
              <a:rPr lang="es-BO" dirty="0"/>
              <a:t>Remote</a:t>
            </a:r>
            <a:r>
              <a:rPr lang="es-BO" dirty="0"/>
              <a:t> </a:t>
            </a:r>
            <a:r>
              <a:rPr lang="es-BO" dirty="0"/>
              <a:t>Wipe</a:t>
            </a:r>
            <a:r>
              <a:rPr lang="es-BO" dirty="0"/>
              <a:t>.</a:t>
            </a:r>
          </a:p>
          <a:p>
            <a:pPr lvl="1"/>
            <a:r>
              <a:rPr lang="es-BO" dirty="0"/>
              <a:t>Aparecerá un diálogo de confirmación. Si estamos seguros de realizar la limpieza, hacer clic en </a:t>
            </a:r>
            <a:r>
              <a:rPr lang="es-BO" dirty="0"/>
              <a:t>Wipe</a:t>
            </a:r>
            <a:r>
              <a:rPr lang="es-BO" dirty="0"/>
              <a:t> </a:t>
            </a:r>
            <a:r>
              <a:rPr lang="es-BO" dirty="0"/>
              <a:t>Device</a:t>
            </a:r>
            <a:r>
              <a:rPr lang="es-BO" dirty="0"/>
              <a:t>.</a:t>
            </a:r>
          </a:p>
        </p:txBody>
      </p:sp>
      <p:sp>
        <p:nvSpPr>
          <p:cNvPr id="2" name="Título 1"/>
          <p:cNvSpPr>
            <a:spLocks noGrp="1"/>
          </p:cNvSpPr>
          <p:nvPr>
            <p:ph type="title"/>
          </p:nvPr>
        </p:nvSpPr>
        <p:spPr/>
        <p:txBody>
          <a:bodyPr/>
          <a:lstStyle/>
          <a:p>
            <a:r>
              <a:rPr lang="es-BO" dirty="0" smtClean="0"/>
              <a:t>Limpieza remota de servicios</a:t>
            </a:r>
            <a:endParaRPr lang="es-BO" dirty="0"/>
          </a:p>
        </p:txBody>
      </p:sp>
    </p:spTree>
    <p:extLst>
      <p:ext uri="{BB962C8B-B14F-4D97-AF65-F5344CB8AC3E}">
        <p14:creationId xmlns:p14="http://schemas.microsoft.com/office/powerpoint/2010/main" val="17554055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Herramienta de Seguridad </a:t>
            </a:r>
            <a:r>
              <a:rPr lang="es-BO" sz="4800" dirty="0"/>
              <a:t>Android</a:t>
            </a:r>
            <a:r>
              <a:rPr lang="es-BO" sz="4800" dirty="0"/>
              <a:t>: </a:t>
            </a:r>
            <a:r>
              <a:rPr lang="es-BO" sz="4800" dirty="0"/>
              <a:t>DroidSheep</a:t>
            </a:r>
            <a:r>
              <a:rPr lang="es-BO" sz="4800" dirty="0"/>
              <a:t> </a:t>
            </a:r>
            <a:r>
              <a:rPr lang="es-BO" sz="4800" dirty="0"/>
              <a:t>Guard</a:t>
            </a:r>
            <a:endParaRPr lang="es-BO" sz="4800" dirty="0"/>
          </a:p>
        </p:txBody>
      </p:sp>
      <p:sp>
        <p:nvSpPr>
          <p:cNvPr id="3" name="Marcador de contenido 2"/>
          <p:cNvSpPr>
            <a:spLocks noGrp="1"/>
          </p:cNvSpPr>
          <p:nvPr>
            <p:ph idx="1"/>
          </p:nvPr>
        </p:nvSpPr>
        <p:spPr/>
        <p:txBody>
          <a:bodyPr>
            <a:normAutofit/>
          </a:bodyPr>
          <a:lstStyle/>
          <a:p>
            <a:r>
              <a:rPr lang="es-BO" dirty="0"/>
              <a:t>Esta herramienta monitorea la tabla ARP y las ventanas emergentes, en caso de detectar entradas sospechosas en las tablas APR.</a:t>
            </a:r>
          </a:p>
          <a:p>
            <a:r>
              <a:rPr lang="es-BO" dirty="0"/>
              <a:t>Puede deshabilitar la conexión WIFI inmediatamente para proteger las cuentas.</a:t>
            </a:r>
          </a:p>
          <a:p>
            <a:r>
              <a:rPr lang="es-BO" dirty="0"/>
              <a:t>Trabaja con ataques basados en ARP como </a:t>
            </a:r>
            <a:r>
              <a:rPr lang="es-BO" dirty="0"/>
              <a:t>DroidSheep</a:t>
            </a:r>
            <a:r>
              <a:rPr lang="es-BO" dirty="0"/>
              <a:t> y </a:t>
            </a:r>
            <a:r>
              <a:rPr lang="es-BO" dirty="0"/>
              <a:t>Faceniff</a:t>
            </a:r>
            <a:endParaRPr lang="es-BO" dirty="0"/>
          </a:p>
        </p:txBody>
      </p:sp>
    </p:spTree>
    <p:extLst>
      <p:ext uri="{BB962C8B-B14F-4D97-AF65-F5344CB8AC3E}">
        <p14:creationId xmlns:p14="http://schemas.microsoft.com/office/powerpoint/2010/main" val="38709322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de Seguridad </a:t>
            </a:r>
            <a:r>
              <a:rPr lang="es-BO" sz="4800" dirty="0"/>
              <a:t>Android</a:t>
            </a:r>
            <a:r>
              <a:rPr lang="es-BO" sz="4800" dirty="0"/>
              <a:t>: </a:t>
            </a:r>
            <a:r>
              <a:rPr lang="es-BO" sz="4800" dirty="0"/>
              <a:t>DroidSheep</a:t>
            </a:r>
            <a:r>
              <a:rPr lang="es-BO" sz="4800" dirty="0"/>
              <a:t> </a:t>
            </a:r>
            <a:r>
              <a:rPr lang="es-BO" sz="4800" dirty="0"/>
              <a:t>Guard</a:t>
            </a:r>
            <a:endParaRPr lang="es-BO" sz="48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5095" y="1600200"/>
            <a:ext cx="2713809"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42438084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Escaner</a:t>
            </a:r>
            <a:r>
              <a:rPr lang="es-BO" sz="4800" dirty="0"/>
              <a:t> de Vulnerabilidades para </a:t>
            </a:r>
            <a:r>
              <a:rPr lang="es-BO" sz="4800" dirty="0"/>
              <a:t>Android</a:t>
            </a:r>
            <a:r>
              <a:rPr lang="es-BO" sz="4800" dirty="0"/>
              <a:t>: X-</a:t>
            </a:r>
            <a:r>
              <a:rPr lang="es-BO" sz="4800" dirty="0"/>
              <a:t>Ray</a:t>
            </a:r>
            <a:endParaRPr lang="es-BO" sz="4800" dirty="0"/>
          </a:p>
        </p:txBody>
      </p:sp>
      <p:sp>
        <p:nvSpPr>
          <p:cNvPr id="3" name="Marcador de contenido 2"/>
          <p:cNvSpPr>
            <a:spLocks noGrp="1"/>
          </p:cNvSpPr>
          <p:nvPr>
            <p:ph idx="1"/>
          </p:nvPr>
        </p:nvSpPr>
        <p:spPr/>
        <p:txBody>
          <a:bodyPr>
            <a:normAutofit lnSpcReduction="10000"/>
          </a:bodyPr>
          <a:lstStyle/>
          <a:p>
            <a:r>
              <a:rPr lang="es-BO" dirty="0"/>
              <a:t>X-</a:t>
            </a:r>
            <a:r>
              <a:rPr lang="es-BO" dirty="0"/>
              <a:t>Ray</a:t>
            </a:r>
            <a:r>
              <a:rPr lang="es-BO" dirty="0"/>
              <a:t> escanea el </a:t>
            </a:r>
            <a:r>
              <a:rPr lang="es-BO" dirty="0"/>
              <a:t>dipositivo</a:t>
            </a:r>
            <a:r>
              <a:rPr lang="es-BO" dirty="0"/>
              <a:t> </a:t>
            </a:r>
            <a:r>
              <a:rPr lang="es-BO" dirty="0"/>
              <a:t>Android</a:t>
            </a:r>
            <a:r>
              <a:rPr lang="es-BO" dirty="0"/>
              <a:t> para determinar si hay </a:t>
            </a:r>
            <a:r>
              <a:rPr lang="es-BO" dirty="0" smtClean="0"/>
              <a:t>vulnerabilidades </a:t>
            </a:r>
            <a:r>
              <a:rPr lang="es-BO" dirty="0"/>
              <a:t>o falta de parches en el Sistema.</a:t>
            </a:r>
          </a:p>
          <a:p>
            <a:r>
              <a:rPr lang="es-BO" dirty="0"/>
              <a:t>Presenta la lista de vulnerabilidades que permiten identificar y revisar la presencia de cada vulnerabilidad en el dispositivo.</a:t>
            </a:r>
          </a:p>
          <a:p>
            <a:r>
              <a:rPr lang="es-BO" dirty="0"/>
              <a:t>X-</a:t>
            </a:r>
            <a:r>
              <a:rPr lang="es-BO" dirty="0"/>
              <a:t>Ray</a:t>
            </a:r>
            <a:r>
              <a:rPr lang="es-BO" dirty="0"/>
              <a:t> es automáticamente actualizado para permanecer escaneando las nuevas vulnerabilidades descubiertas.</a:t>
            </a:r>
          </a:p>
        </p:txBody>
      </p:sp>
    </p:spTree>
    <p:extLst>
      <p:ext uri="{BB962C8B-B14F-4D97-AF65-F5344CB8AC3E}">
        <p14:creationId xmlns:p14="http://schemas.microsoft.com/office/powerpoint/2010/main" val="620949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Escaner</a:t>
            </a:r>
            <a:r>
              <a:rPr lang="es-BO" sz="4800" dirty="0"/>
              <a:t> de Vulnerabilidades para </a:t>
            </a:r>
            <a:r>
              <a:rPr lang="es-BO" sz="4800" dirty="0"/>
              <a:t>Android</a:t>
            </a:r>
            <a:r>
              <a:rPr lang="es-BO" sz="4800" dirty="0"/>
              <a:t>: X-</a:t>
            </a:r>
            <a:r>
              <a:rPr lang="es-BO" sz="4800" dirty="0"/>
              <a:t>Ray</a:t>
            </a:r>
            <a:endParaRPr lang="es-BO" sz="48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2952" y="2544134"/>
            <a:ext cx="5238095" cy="2638095"/>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1652735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Vulnerabilidades y Riesgos</a:t>
            </a:r>
            <a:endParaRPr lang="es-BO" dirty="0"/>
          </a:p>
        </p:txBody>
      </p:sp>
      <p:sp>
        <p:nvSpPr>
          <p:cNvPr id="3" name="Marcador de contenido 2"/>
          <p:cNvSpPr>
            <a:spLocks noGrp="1"/>
          </p:cNvSpPr>
          <p:nvPr>
            <p:ph idx="1"/>
          </p:nvPr>
        </p:nvSpPr>
        <p:spPr/>
        <p:txBody>
          <a:bodyPr>
            <a:normAutofit fontScale="70000" lnSpcReduction="20000"/>
          </a:bodyPr>
          <a:lstStyle/>
          <a:p>
            <a:pPr marL="0" indent="0">
              <a:buNone/>
            </a:pPr>
            <a:r>
              <a:rPr lang="es-BO" dirty="0"/>
              <a:t>Las siguientes son algunos de los riesgos y vulnerabilidades asociadas con las plataformas móviles:</a:t>
            </a:r>
          </a:p>
          <a:p>
            <a:pPr lvl="1"/>
            <a:r>
              <a:rPr lang="es-BO" dirty="0" smtClean="0"/>
              <a:t>Tiendas </a:t>
            </a:r>
            <a:r>
              <a:rPr lang="es-BO" dirty="0"/>
              <a:t>de aplicaciones (App </a:t>
            </a:r>
            <a:r>
              <a:rPr lang="es-BO" dirty="0"/>
              <a:t>Stores</a:t>
            </a:r>
            <a:r>
              <a:rPr lang="es-BO" dirty="0"/>
              <a:t>).</a:t>
            </a:r>
          </a:p>
          <a:p>
            <a:pPr lvl="1"/>
            <a:r>
              <a:rPr lang="es-BO" dirty="0" smtClean="0"/>
              <a:t>Malware </a:t>
            </a:r>
            <a:r>
              <a:rPr lang="es-BO" dirty="0"/>
              <a:t>móvil.</a:t>
            </a:r>
          </a:p>
          <a:p>
            <a:pPr lvl="1"/>
            <a:r>
              <a:rPr lang="es-BO" dirty="0" smtClean="0"/>
              <a:t>App </a:t>
            </a:r>
            <a:r>
              <a:rPr lang="es-BO" dirty="0"/>
              <a:t>Sandboxing</a:t>
            </a:r>
            <a:r>
              <a:rPr lang="es-BO" dirty="0"/>
              <a:t>.</a:t>
            </a:r>
          </a:p>
          <a:p>
            <a:pPr lvl="1"/>
            <a:r>
              <a:rPr lang="es-BO" dirty="0" smtClean="0"/>
              <a:t>Cifrado </a:t>
            </a:r>
            <a:r>
              <a:rPr lang="es-BO" dirty="0"/>
              <a:t>de dispositivo y aplicaciones.</a:t>
            </a:r>
          </a:p>
          <a:p>
            <a:pPr lvl="1"/>
            <a:r>
              <a:rPr lang="es-BO" dirty="0" smtClean="0"/>
              <a:t>Actualizaciones </a:t>
            </a:r>
            <a:r>
              <a:rPr lang="es-BO" dirty="0"/>
              <a:t>del Sistema y </a:t>
            </a:r>
            <a:r>
              <a:rPr lang="es-BO" dirty="0"/>
              <a:t>Alicaciones</a:t>
            </a:r>
            <a:r>
              <a:rPr lang="es-BO" dirty="0"/>
              <a:t>.</a:t>
            </a:r>
          </a:p>
          <a:p>
            <a:pPr lvl="1"/>
            <a:r>
              <a:rPr lang="es-BO" dirty="0" smtClean="0"/>
              <a:t>Jailbreaking</a:t>
            </a:r>
            <a:r>
              <a:rPr lang="es-BO" dirty="0" smtClean="0"/>
              <a:t> </a:t>
            </a:r>
            <a:r>
              <a:rPr lang="es-BO" dirty="0"/>
              <a:t>y </a:t>
            </a:r>
            <a:r>
              <a:rPr lang="es-BO" dirty="0"/>
              <a:t>Rooting</a:t>
            </a:r>
            <a:r>
              <a:rPr lang="es-BO" dirty="0"/>
              <a:t>.</a:t>
            </a:r>
          </a:p>
          <a:p>
            <a:pPr lvl="1"/>
            <a:r>
              <a:rPr lang="es-BO" dirty="0" smtClean="0"/>
              <a:t>Vulnerabilidades </a:t>
            </a:r>
            <a:r>
              <a:rPr lang="es-BO" dirty="0"/>
              <a:t>de las aplicaciones móviles.</a:t>
            </a:r>
          </a:p>
          <a:p>
            <a:pPr lvl="1"/>
            <a:r>
              <a:rPr lang="es-BO" dirty="0" smtClean="0"/>
              <a:t>Problemas </a:t>
            </a:r>
            <a:r>
              <a:rPr lang="es-BO" dirty="0"/>
              <a:t>de privacidad (</a:t>
            </a:r>
            <a:r>
              <a:rPr lang="es-BO" dirty="0"/>
              <a:t>Geolocación</a:t>
            </a:r>
            <a:r>
              <a:rPr lang="es-BO" dirty="0"/>
              <a:t>).</a:t>
            </a:r>
          </a:p>
          <a:p>
            <a:pPr lvl="1"/>
            <a:r>
              <a:rPr lang="es-BO" dirty="0" smtClean="0"/>
              <a:t>Seguridad </a:t>
            </a:r>
            <a:r>
              <a:rPr lang="es-BO" dirty="0"/>
              <a:t>de Datos.</a:t>
            </a:r>
          </a:p>
          <a:p>
            <a:pPr lvl="1"/>
            <a:r>
              <a:rPr lang="es-BO" dirty="0" smtClean="0">
                <a:solidFill>
                  <a:srgbClr val="FF0000"/>
                </a:solidFill>
              </a:rPr>
              <a:t>Permisos </a:t>
            </a:r>
            <a:r>
              <a:rPr lang="es-BO" dirty="0">
                <a:solidFill>
                  <a:srgbClr val="FF0000"/>
                </a:solidFill>
              </a:rPr>
              <a:t>Ejecutivos.</a:t>
            </a:r>
          </a:p>
          <a:p>
            <a:pPr lvl="1"/>
            <a:r>
              <a:rPr lang="es-BO" dirty="0" smtClean="0"/>
              <a:t>Seguridad </a:t>
            </a:r>
            <a:r>
              <a:rPr lang="es-BO" dirty="0"/>
              <a:t>de las comunicaciones.</a:t>
            </a:r>
          </a:p>
          <a:p>
            <a:pPr lvl="1"/>
            <a:r>
              <a:rPr lang="es-BO" dirty="0" smtClean="0"/>
              <a:t>Ataques </a:t>
            </a:r>
            <a:r>
              <a:rPr lang="es-BO" dirty="0"/>
              <a:t>físicos</a:t>
            </a:r>
          </a:p>
        </p:txBody>
      </p:sp>
    </p:spTree>
    <p:extLst>
      <p:ext uri="{BB962C8B-B14F-4D97-AF65-F5344CB8AC3E}">
        <p14:creationId xmlns:p14="http://schemas.microsoft.com/office/powerpoint/2010/main" val="34214424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Herramienta de Test de Intrusión para </a:t>
            </a:r>
            <a:r>
              <a:rPr lang="es-BO" sz="3200" dirty="0"/>
              <a:t>Android</a:t>
            </a:r>
            <a:r>
              <a:rPr lang="es-BO" sz="3200" dirty="0"/>
              <a:t>: </a:t>
            </a:r>
            <a:r>
              <a:rPr lang="es-BO" sz="3200" dirty="0"/>
              <a:t>Android</a:t>
            </a:r>
            <a:r>
              <a:rPr lang="es-BO" sz="3200" dirty="0"/>
              <a:t> Network </a:t>
            </a:r>
            <a:r>
              <a:rPr lang="es-BO" sz="3200" dirty="0"/>
              <a:t>Toolkit</a:t>
            </a:r>
            <a:r>
              <a:rPr lang="es-BO" sz="3200" dirty="0"/>
              <a:t> - Anti</a:t>
            </a:r>
          </a:p>
        </p:txBody>
      </p:sp>
      <p:sp>
        <p:nvSpPr>
          <p:cNvPr id="3" name="Marcador de contenido 2"/>
          <p:cNvSpPr>
            <a:spLocks noGrp="1"/>
          </p:cNvSpPr>
          <p:nvPr>
            <p:ph idx="1"/>
          </p:nvPr>
        </p:nvSpPr>
        <p:spPr>
          <a:xfrm>
            <a:off x="457200" y="1600200"/>
            <a:ext cx="8229600" cy="5141168"/>
          </a:xfrm>
        </p:spPr>
        <p:txBody>
          <a:bodyPr>
            <a:normAutofit fontScale="85000" lnSpcReduction="10000"/>
          </a:bodyPr>
          <a:lstStyle/>
          <a:p>
            <a:r>
              <a:rPr lang="es-BO" dirty="0"/>
              <a:t>En cada ejecución, Anti va a mapear la red, escanear por dispositivos activos y vulnerabilidades y mostrará la información según lo siguiente: </a:t>
            </a:r>
            <a:r>
              <a:rPr lang="es-BO" dirty="0"/>
              <a:t>led</a:t>
            </a:r>
            <a:r>
              <a:rPr lang="es-BO" dirty="0"/>
              <a:t> verde indica dispositivo activo, </a:t>
            </a:r>
            <a:r>
              <a:rPr lang="es-BO" dirty="0"/>
              <a:t>led</a:t>
            </a:r>
            <a:r>
              <a:rPr lang="es-BO" dirty="0"/>
              <a:t> amarillo indica puertos disponibles, y </a:t>
            </a:r>
            <a:r>
              <a:rPr lang="es-BO" dirty="0"/>
              <a:t>led</a:t>
            </a:r>
            <a:r>
              <a:rPr lang="es-BO" dirty="0"/>
              <a:t> rojos indica que se encontró una vulnerabilidad.</a:t>
            </a:r>
          </a:p>
          <a:p>
            <a:r>
              <a:rPr lang="es-BO" dirty="0"/>
              <a:t>Cada dispositivo será representando el tipo de dispositivo.</a:t>
            </a:r>
          </a:p>
          <a:p>
            <a:r>
              <a:rPr lang="es-BO" dirty="0"/>
              <a:t>Cuando termina el escaneo, Anti producirá un reporte automático especificando qué vulnerabilidades están  presentes en el dispositivo, mejores prácticas y cómo corregir cada una.</a:t>
            </a:r>
          </a:p>
        </p:txBody>
      </p:sp>
    </p:spTree>
    <p:extLst>
      <p:ext uri="{BB962C8B-B14F-4D97-AF65-F5344CB8AC3E}">
        <p14:creationId xmlns:p14="http://schemas.microsoft.com/office/powerpoint/2010/main" val="24449990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3200" dirty="0"/>
              <a:t>Herramienta de Test de Intrusión para </a:t>
            </a:r>
            <a:r>
              <a:rPr lang="es-BO" sz="3200" dirty="0"/>
              <a:t>Android</a:t>
            </a:r>
            <a:r>
              <a:rPr lang="es-BO" sz="3200" dirty="0"/>
              <a:t>: </a:t>
            </a:r>
            <a:r>
              <a:rPr lang="es-BO" sz="3200" dirty="0"/>
              <a:t>Android</a:t>
            </a:r>
            <a:r>
              <a:rPr lang="es-BO" sz="3200" dirty="0"/>
              <a:t> Network </a:t>
            </a:r>
            <a:r>
              <a:rPr lang="es-BO" sz="3200" dirty="0"/>
              <a:t>Toolkit</a:t>
            </a:r>
            <a:r>
              <a:rPr lang="es-BO" sz="3200" dirty="0"/>
              <a:t> - Anti</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22" y="1600200"/>
            <a:ext cx="5431155"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4224122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Herramientas de rastreo </a:t>
            </a:r>
            <a:r>
              <a:rPr lang="es-BO" dirty="0" smtClean="0"/>
              <a:t>Android</a:t>
            </a:r>
            <a:endParaRPr lang="es-BO" dirty="0"/>
          </a:p>
        </p:txBody>
      </p:sp>
      <p:sp>
        <p:nvSpPr>
          <p:cNvPr id="3" name="Marcador de contenido 2"/>
          <p:cNvSpPr>
            <a:spLocks noGrp="1"/>
          </p:cNvSpPr>
          <p:nvPr>
            <p:ph idx="1"/>
          </p:nvPr>
        </p:nvSpPr>
        <p:spPr>
          <a:xfrm>
            <a:off x="457200" y="1600200"/>
            <a:ext cx="8229600" cy="5257800"/>
          </a:xfrm>
        </p:spPr>
        <p:txBody>
          <a:bodyPr>
            <a:normAutofit/>
          </a:bodyPr>
          <a:lstStyle/>
          <a:p>
            <a:r>
              <a:rPr lang="en-US" sz="2400" dirty="0"/>
              <a:t>Herramientas</a:t>
            </a:r>
            <a:r>
              <a:rPr lang="en-US" sz="2400" dirty="0"/>
              <a:t> de </a:t>
            </a:r>
            <a:r>
              <a:rPr lang="en-US" sz="2400" dirty="0"/>
              <a:t>rastreo</a:t>
            </a:r>
            <a:r>
              <a:rPr lang="en-US" sz="2400" dirty="0"/>
              <a:t> </a:t>
            </a:r>
            <a:r>
              <a:rPr lang="en-US" sz="2400" dirty="0"/>
              <a:t>Androd</a:t>
            </a:r>
            <a:endParaRPr lang="en-US" sz="2400" dirty="0"/>
          </a:p>
          <a:p>
            <a:r>
              <a:rPr lang="en-US" sz="2400" dirty="0"/>
              <a:t>Find my Phone: http://findmyphone.mangobird.com</a:t>
            </a:r>
          </a:p>
          <a:p>
            <a:r>
              <a:rPr lang="en-US" sz="2400" dirty="0"/>
              <a:t>Prey Anti-Theft: http://preyproject.com</a:t>
            </a:r>
          </a:p>
          <a:p>
            <a:r>
              <a:rPr lang="en-US" sz="2400" dirty="0"/>
              <a:t>Android Anti Theft Security: http://www.snuko.com</a:t>
            </a:r>
          </a:p>
          <a:p>
            <a:r>
              <a:rPr lang="en-US" sz="2400" dirty="0"/>
              <a:t>Where is my Droid: http://whereismydroid.com</a:t>
            </a:r>
          </a:p>
          <a:p>
            <a:r>
              <a:rPr lang="en-US" sz="2400" dirty="0"/>
              <a:t>iHound</a:t>
            </a:r>
            <a:r>
              <a:rPr lang="en-US" sz="2400" dirty="0"/>
              <a:t>: http://www.ihoundsoftware.com</a:t>
            </a:r>
          </a:p>
          <a:p>
            <a:r>
              <a:rPr lang="en-US" sz="2400" dirty="0"/>
              <a:t>GadgetTrak</a:t>
            </a:r>
            <a:r>
              <a:rPr lang="en-US" sz="2400" dirty="0"/>
              <a:t> Mobile Security: http://www.gadgettrack.com</a:t>
            </a:r>
          </a:p>
          <a:p>
            <a:r>
              <a:rPr lang="en-US" sz="2400" dirty="0"/>
              <a:t>Total Equipment Protection App: http://protection.sprint.com</a:t>
            </a:r>
          </a:p>
          <a:p>
            <a:r>
              <a:rPr lang="en-US" sz="2400" dirty="0"/>
              <a:t>AndroidLost.com http://www.androidlost.com</a:t>
            </a:r>
            <a:endParaRPr lang="es-BO" sz="2400" dirty="0"/>
          </a:p>
        </p:txBody>
      </p:sp>
    </p:spTree>
    <p:extLst>
      <p:ext uri="{BB962C8B-B14F-4D97-AF65-F5344CB8AC3E}">
        <p14:creationId xmlns:p14="http://schemas.microsoft.com/office/powerpoint/2010/main" val="41383939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smtClean="0"/>
              <a:t>Hackeando</a:t>
            </a:r>
            <a:r>
              <a:rPr lang="es-BO" dirty="0" smtClean="0"/>
              <a:t> IOS</a:t>
            </a:r>
            <a:endParaRPr lang="es-BO" dirty="0"/>
          </a:p>
        </p:txBody>
      </p:sp>
      <p:sp>
        <p:nvSpPr>
          <p:cNvPr id="3" name="Marcador de contenido 2"/>
          <p:cNvSpPr>
            <a:spLocks noGrp="1"/>
          </p:cNvSpPr>
          <p:nvPr>
            <p:ph idx="1"/>
          </p:nvPr>
        </p:nvSpPr>
        <p:spPr/>
        <p:txBody>
          <a:bodyPr>
            <a:normAutofit/>
          </a:bodyPr>
          <a:lstStyle/>
          <a:p>
            <a:r>
              <a:rPr lang="es-BO" sz="2800" dirty="0"/>
              <a:t>El Sistema Operativo </a:t>
            </a:r>
            <a:r>
              <a:rPr lang="es-BO" sz="2800" dirty="0" smtClean="0"/>
              <a:t>móvil </a:t>
            </a:r>
            <a:r>
              <a:rPr lang="es-BO" sz="2800" dirty="0"/>
              <a:t>de Apple soporta dispositivos Apple como iPhone, iPod </a:t>
            </a:r>
            <a:r>
              <a:rPr lang="es-BO" sz="2800" dirty="0"/>
              <a:t>touch</a:t>
            </a:r>
            <a:r>
              <a:rPr lang="es-BO" sz="2800" dirty="0"/>
              <a:t>, </a:t>
            </a:r>
            <a:r>
              <a:rPr lang="es-BO" sz="2800" dirty="0"/>
              <a:t>iPad</a:t>
            </a:r>
            <a:r>
              <a:rPr lang="es-BO" sz="2800" dirty="0"/>
              <a:t> y Apple TV</a:t>
            </a:r>
          </a:p>
          <a:p>
            <a:r>
              <a:rPr lang="es-BO" sz="2800" dirty="0"/>
              <a:t>La interfaz del usuario está basada en el concepto de manipulación directa utilizando gestos </a:t>
            </a:r>
            <a:r>
              <a:rPr lang="es-BO" sz="2800" dirty="0"/>
              <a:t>multitáctiles</a:t>
            </a:r>
            <a:endParaRPr lang="es-BO" sz="28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4221088"/>
            <a:ext cx="5994400" cy="23622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2363920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Jailbreaking</a:t>
            </a:r>
            <a:r>
              <a:rPr lang="es-BO" dirty="0" smtClean="0"/>
              <a:t> </a:t>
            </a:r>
            <a:r>
              <a:rPr lang="es-BO" dirty="0" smtClean="0"/>
              <a:t>iOS</a:t>
            </a:r>
            <a:endParaRPr lang="es-BO" dirty="0"/>
          </a:p>
        </p:txBody>
      </p:sp>
      <p:sp>
        <p:nvSpPr>
          <p:cNvPr id="3" name="Marcador de contenido 2"/>
          <p:cNvSpPr>
            <a:spLocks noGrp="1"/>
          </p:cNvSpPr>
          <p:nvPr>
            <p:ph idx="1"/>
          </p:nvPr>
        </p:nvSpPr>
        <p:spPr/>
        <p:txBody>
          <a:bodyPr>
            <a:normAutofit fontScale="85000" lnSpcReduction="10000"/>
          </a:bodyPr>
          <a:lstStyle/>
          <a:p>
            <a:r>
              <a:rPr lang="es-BO" dirty="0"/>
              <a:t>Jailbreaking</a:t>
            </a:r>
            <a:r>
              <a:rPr lang="es-BO" dirty="0"/>
              <a:t> es </a:t>
            </a:r>
            <a:r>
              <a:rPr lang="es-BO" dirty="0" smtClean="0"/>
              <a:t>definido </a:t>
            </a:r>
            <a:r>
              <a:rPr lang="es-BO" dirty="0"/>
              <a:t>como el proceso de instalar un conjunto de parches del núcleo que permite a los usuarios ejecutar aplicaciones de terceros no firmados por el vendedor del S.O.</a:t>
            </a:r>
          </a:p>
          <a:p>
            <a:r>
              <a:rPr lang="es-BO" dirty="0"/>
              <a:t>Jailbreaking</a:t>
            </a:r>
            <a:r>
              <a:rPr lang="es-BO" dirty="0"/>
              <a:t> provee acceso </a:t>
            </a:r>
            <a:r>
              <a:rPr lang="es-BO" dirty="0"/>
              <a:t>root</a:t>
            </a:r>
            <a:r>
              <a:rPr lang="es-BO" dirty="0"/>
              <a:t> al Sistema y permite descargar aplicaciones de terceros, temas, extensiones en los dispositivos </a:t>
            </a:r>
            <a:r>
              <a:rPr lang="es-BO" dirty="0"/>
              <a:t>iOS</a:t>
            </a:r>
            <a:endParaRPr lang="es-BO" dirty="0"/>
          </a:p>
          <a:p>
            <a:r>
              <a:rPr lang="es-BO" dirty="0"/>
              <a:t>Jailbreaking</a:t>
            </a:r>
            <a:r>
              <a:rPr lang="es-BO" dirty="0"/>
              <a:t> quita las restricciones </a:t>
            </a:r>
            <a:r>
              <a:rPr lang="es-BO" dirty="0"/>
              <a:t>sandbox</a:t>
            </a:r>
            <a:r>
              <a:rPr lang="es-BO" dirty="0"/>
              <a:t>, que habilita a las aplicaciones </a:t>
            </a:r>
            <a:r>
              <a:rPr lang="es-BO" dirty="0" smtClean="0"/>
              <a:t>acceder </a:t>
            </a:r>
            <a:r>
              <a:rPr lang="es-BO" dirty="0"/>
              <a:t>a recursos e información del dispositivo restringida.</a:t>
            </a:r>
          </a:p>
        </p:txBody>
      </p:sp>
    </p:spTree>
    <p:extLst>
      <p:ext uri="{BB962C8B-B14F-4D97-AF65-F5344CB8AC3E}">
        <p14:creationId xmlns:p14="http://schemas.microsoft.com/office/powerpoint/2010/main" val="24338247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Tipos de </a:t>
            </a:r>
            <a:r>
              <a:rPr lang="es-BO" dirty="0" smtClean="0"/>
              <a:t>Jailbreaking</a:t>
            </a:r>
            <a:endParaRPr lang="es-BO" dirty="0"/>
          </a:p>
        </p:txBody>
      </p:sp>
      <p:sp>
        <p:nvSpPr>
          <p:cNvPr id="3" name="Marcador de contenido 2"/>
          <p:cNvSpPr>
            <a:spLocks noGrp="1"/>
          </p:cNvSpPr>
          <p:nvPr>
            <p:ph idx="1"/>
          </p:nvPr>
        </p:nvSpPr>
        <p:spPr/>
        <p:txBody>
          <a:bodyPr>
            <a:normAutofit fontScale="92500"/>
          </a:bodyPr>
          <a:lstStyle/>
          <a:p>
            <a:r>
              <a:rPr lang="es-BO" dirty="0"/>
              <a:t>Userland</a:t>
            </a:r>
            <a:r>
              <a:rPr lang="es-BO" dirty="0"/>
              <a:t> </a:t>
            </a:r>
            <a:r>
              <a:rPr lang="es-BO" dirty="0"/>
              <a:t>Exploit</a:t>
            </a:r>
            <a:r>
              <a:rPr lang="es-BO" dirty="0"/>
              <a:t>: Permite acceso a nivel de usuario pero no permite acceso a nivel </a:t>
            </a:r>
            <a:r>
              <a:rPr lang="es-BO" dirty="0"/>
              <a:t>iboot</a:t>
            </a:r>
            <a:r>
              <a:rPr lang="es-BO" dirty="0"/>
              <a:t>.</a:t>
            </a:r>
          </a:p>
          <a:p>
            <a:r>
              <a:rPr lang="es-BO" dirty="0"/>
              <a:t>iBoot</a:t>
            </a:r>
            <a:r>
              <a:rPr lang="es-BO" dirty="0"/>
              <a:t> </a:t>
            </a:r>
            <a:r>
              <a:rPr lang="es-BO" dirty="0"/>
              <a:t>Exploit</a:t>
            </a:r>
            <a:r>
              <a:rPr lang="es-BO" dirty="0"/>
              <a:t>: Permite acceso a nivel de usuario e </a:t>
            </a:r>
            <a:r>
              <a:rPr lang="es-BO" dirty="0"/>
              <a:t>iboot</a:t>
            </a:r>
            <a:r>
              <a:rPr lang="es-BO" dirty="0"/>
              <a:t>. Utilizado generalmente para reducir los controles </a:t>
            </a:r>
            <a:r>
              <a:rPr lang="es-BO" dirty="0"/>
              <a:t>iOS</a:t>
            </a:r>
            <a:r>
              <a:rPr lang="es-BO" dirty="0"/>
              <a:t> de bajo nivel.</a:t>
            </a:r>
          </a:p>
          <a:p>
            <a:r>
              <a:rPr lang="es-BO" dirty="0"/>
              <a:t>Bootrom</a:t>
            </a:r>
            <a:r>
              <a:rPr lang="es-BO" dirty="0"/>
              <a:t> </a:t>
            </a:r>
            <a:r>
              <a:rPr lang="es-BO" dirty="0"/>
              <a:t>Exploit</a:t>
            </a:r>
            <a:r>
              <a:rPr lang="es-BO" dirty="0"/>
              <a:t>: Permite acceso a nivel de usuario e </a:t>
            </a:r>
            <a:r>
              <a:rPr lang="es-BO" dirty="0"/>
              <a:t>iboot</a:t>
            </a:r>
            <a:r>
              <a:rPr lang="es-BO" dirty="0"/>
              <a:t>. Este proceso encuentra un agujero en la aplicación para descartar revisión de firmas.</a:t>
            </a:r>
          </a:p>
        </p:txBody>
      </p:sp>
    </p:spTree>
    <p:extLst>
      <p:ext uri="{BB962C8B-B14F-4D97-AF65-F5344CB8AC3E}">
        <p14:creationId xmlns:p14="http://schemas.microsoft.com/office/powerpoint/2010/main" val="26021098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Técnicas </a:t>
            </a:r>
            <a:r>
              <a:rPr lang="es-BO" dirty="0" smtClean="0"/>
              <a:t>Jailbreaking</a:t>
            </a:r>
            <a:endParaRPr lang="es-BO" dirty="0"/>
          </a:p>
        </p:txBody>
      </p:sp>
      <p:sp>
        <p:nvSpPr>
          <p:cNvPr id="3" name="Marcador de contenido 2"/>
          <p:cNvSpPr>
            <a:spLocks noGrp="1"/>
          </p:cNvSpPr>
          <p:nvPr>
            <p:ph idx="1"/>
          </p:nvPr>
        </p:nvSpPr>
        <p:spPr/>
        <p:txBody>
          <a:bodyPr>
            <a:normAutofit fontScale="92500" lnSpcReduction="10000"/>
          </a:bodyPr>
          <a:lstStyle/>
          <a:p>
            <a:r>
              <a:rPr lang="es-BO" dirty="0"/>
              <a:t>Jailbreaking</a:t>
            </a:r>
            <a:r>
              <a:rPr lang="es-BO" dirty="0"/>
              <a:t> atado: S</a:t>
            </a:r>
            <a:r>
              <a:rPr lang="es-BO" dirty="0" smtClean="0"/>
              <a:t>i los </a:t>
            </a:r>
            <a:r>
              <a:rPr lang="es-BO" dirty="0"/>
              <a:t>dispositivos </a:t>
            </a:r>
            <a:r>
              <a:rPr lang="es-BO" dirty="0" smtClean="0"/>
              <a:t>inician </a:t>
            </a:r>
            <a:r>
              <a:rPr lang="es-BO" dirty="0"/>
              <a:t>una copia de seguridad en sí mismo, ya no tener un </a:t>
            </a:r>
            <a:r>
              <a:rPr lang="es-BO" dirty="0" smtClean="0"/>
              <a:t>núcleo parchado</a:t>
            </a:r>
            <a:r>
              <a:rPr lang="es-BO" dirty="0"/>
              <a:t>, y puede quedar atrapado </a:t>
            </a:r>
            <a:r>
              <a:rPr lang="es-BO" dirty="0" smtClean="0"/>
              <a:t>una parte del Estado en </a:t>
            </a:r>
            <a:r>
              <a:rPr lang="es-BO" dirty="0"/>
              <a:t>Iniciado, con el fin de que se inicie </a:t>
            </a:r>
            <a:r>
              <a:rPr lang="es-BO" dirty="0" smtClean="0"/>
              <a:t>completamente con </a:t>
            </a:r>
            <a:r>
              <a:rPr lang="es-BO" dirty="0"/>
              <a:t>un </a:t>
            </a:r>
            <a:r>
              <a:rPr lang="es-BO" dirty="0" smtClean="0"/>
              <a:t>núcleo parchado</a:t>
            </a:r>
            <a:r>
              <a:rPr lang="es-BO" dirty="0"/>
              <a:t>, que, esencialmente, debe ser "re </a:t>
            </a:r>
            <a:r>
              <a:rPr lang="es-BO" dirty="0" smtClean="0"/>
              <a:t>jailbrokeado</a:t>
            </a:r>
            <a:r>
              <a:rPr lang="es-BO" dirty="0" smtClean="0"/>
              <a:t> </a:t>
            </a:r>
            <a:r>
              <a:rPr lang="es-BO" dirty="0"/>
              <a:t>"con una computadora (usando la" función de arranque </a:t>
            </a:r>
            <a:r>
              <a:rPr lang="es-BO" dirty="0" smtClean="0"/>
              <a:t>atada“ de </a:t>
            </a:r>
            <a:r>
              <a:rPr lang="es-BO" dirty="0"/>
              <a:t>una herramienta de </a:t>
            </a:r>
            <a:r>
              <a:rPr lang="es-BO" dirty="0"/>
              <a:t>jailbreak</a:t>
            </a:r>
            <a:r>
              <a:rPr lang="es-BO" dirty="0"/>
              <a:t>) cada vez que se </a:t>
            </a:r>
            <a:r>
              <a:rPr lang="es-BO" dirty="0" smtClean="0"/>
              <a:t>encienda</a:t>
            </a:r>
            <a:endParaRPr lang="es-BO" dirty="0"/>
          </a:p>
        </p:txBody>
      </p:sp>
    </p:spTree>
    <p:extLst>
      <p:ext uri="{BB962C8B-B14F-4D97-AF65-F5344CB8AC3E}">
        <p14:creationId xmlns:p14="http://schemas.microsoft.com/office/powerpoint/2010/main" val="6758455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Técnicas </a:t>
            </a:r>
            <a:r>
              <a:rPr lang="es-BO" dirty="0" smtClean="0"/>
              <a:t>Jailbreaking</a:t>
            </a:r>
            <a:endParaRPr lang="es-BO" dirty="0"/>
          </a:p>
        </p:txBody>
      </p:sp>
      <p:sp>
        <p:nvSpPr>
          <p:cNvPr id="3" name="Marcador de contenido 2"/>
          <p:cNvSpPr>
            <a:spLocks noGrp="1"/>
          </p:cNvSpPr>
          <p:nvPr>
            <p:ph idx="1"/>
          </p:nvPr>
        </p:nvSpPr>
        <p:spPr/>
        <p:txBody>
          <a:bodyPr>
            <a:normAutofit/>
          </a:bodyPr>
          <a:lstStyle/>
          <a:p>
            <a:r>
              <a:rPr lang="es-BO" dirty="0"/>
              <a:t>Jailbreaking</a:t>
            </a:r>
            <a:r>
              <a:rPr lang="es-BO" dirty="0"/>
              <a:t> no atado: Tiene la propiedad de que si el usuario enciende y apaga el dispositivo, éste iniciará completamente y el núcleo será parchado sin ayuda de una computadora, en otras palabras se aplicará un </a:t>
            </a:r>
            <a:r>
              <a:rPr lang="es-BO" dirty="0"/>
              <a:t>jailbreak</a:t>
            </a:r>
            <a:r>
              <a:rPr lang="es-BO" dirty="0"/>
              <a:t> cada vez que reinicie</a:t>
            </a:r>
          </a:p>
        </p:txBody>
      </p:sp>
    </p:spTree>
    <p:extLst>
      <p:ext uri="{BB962C8B-B14F-4D97-AF65-F5344CB8AC3E}">
        <p14:creationId xmlns:p14="http://schemas.microsoft.com/office/powerpoint/2010/main" val="19405838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smtClean="0"/>
              <a:t>Aplicación para dispositivos </a:t>
            </a:r>
            <a:r>
              <a:rPr lang="es-BO" sz="4800" dirty="0" smtClean="0"/>
              <a:t>Jailbreakeados</a:t>
            </a:r>
            <a:r>
              <a:rPr lang="es-BO" sz="4800" dirty="0" smtClean="0"/>
              <a:t>: </a:t>
            </a:r>
            <a:r>
              <a:rPr lang="es-BO" sz="4800" dirty="0" smtClean="0"/>
              <a:t>Cydia</a:t>
            </a:r>
            <a:endParaRPr lang="es-BO" sz="4800" dirty="0"/>
          </a:p>
        </p:txBody>
      </p:sp>
      <p:sp>
        <p:nvSpPr>
          <p:cNvPr id="3" name="Marcador de contenido 2"/>
          <p:cNvSpPr>
            <a:spLocks noGrp="1"/>
          </p:cNvSpPr>
          <p:nvPr>
            <p:ph idx="1"/>
          </p:nvPr>
        </p:nvSpPr>
        <p:spPr/>
        <p:txBody>
          <a:bodyPr>
            <a:normAutofit fontScale="85000" lnSpcReduction="20000"/>
          </a:bodyPr>
          <a:lstStyle/>
          <a:p>
            <a:r>
              <a:rPr lang="es-BO" dirty="0"/>
              <a:t>Cydia</a:t>
            </a:r>
            <a:r>
              <a:rPr lang="es-BO" dirty="0"/>
              <a:t> es una </a:t>
            </a:r>
            <a:r>
              <a:rPr lang="es-BO" dirty="0" smtClean="0"/>
              <a:t>aplicación </a:t>
            </a:r>
            <a:r>
              <a:rPr lang="es-BO" dirty="0"/>
              <a:t>para </a:t>
            </a:r>
            <a:r>
              <a:rPr lang="es-BO" dirty="0"/>
              <a:t>iOS</a:t>
            </a:r>
            <a:r>
              <a:rPr lang="es-BO" dirty="0"/>
              <a:t> que permite al usuario encontrar e instalar paquetes de software (incluyendo aplicaciones, interfaces personalizadas, y extensiones del sistema) en un Sistema </a:t>
            </a:r>
            <a:r>
              <a:rPr lang="es-BO" dirty="0"/>
              <a:t>Jailbreakeado</a:t>
            </a:r>
            <a:r>
              <a:rPr lang="es-BO" dirty="0"/>
              <a:t> iPhone, iPod </a:t>
            </a:r>
            <a:r>
              <a:rPr lang="es-BO" dirty="0"/>
              <a:t>Touch</a:t>
            </a:r>
            <a:r>
              <a:rPr lang="es-BO" dirty="0"/>
              <a:t> o </a:t>
            </a:r>
            <a:r>
              <a:rPr lang="es-BO" dirty="0"/>
              <a:t>iPad</a:t>
            </a:r>
            <a:r>
              <a:rPr lang="es-BO" dirty="0"/>
              <a:t>.</a:t>
            </a:r>
          </a:p>
          <a:p>
            <a:r>
              <a:rPr lang="es-BO" dirty="0"/>
              <a:t>Es una Herramienta de Empaquetamiento Avanzada (APT: </a:t>
            </a:r>
            <a:r>
              <a:rPr lang="es-BO" dirty="0"/>
              <a:t>Advanced</a:t>
            </a:r>
            <a:r>
              <a:rPr lang="es-BO" dirty="0"/>
              <a:t> </a:t>
            </a:r>
            <a:r>
              <a:rPr lang="es-BO" dirty="0"/>
              <a:t>Packaging</a:t>
            </a:r>
            <a:r>
              <a:rPr lang="es-BO" dirty="0"/>
              <a:t> </a:t>
            </a:r>
            <a:r>
              <a:rPr lang="es-BO" dirty="0"/>
              <a:t>Tool</a:t>
            </a:r>
            <a:r>
              <a:rPr lang="es-BO" dirty="0"/>
              <a:t>) y un sistema de administración de paquetes </a:t>
            </a:r>
            <a:r>
              <a:rPr lang="es-BO" dirty="0"/>
              <a:t>dpgk</a:t>
            </a:r>
            <a:r>
              <a:rPr lang="es-BO" dirty="0"/>
              <a:t>, eso significa que los paquetes disponibles en </a:t>
            </a:r>
            <a:r>
              <a:rPr lang="es-BO" dirty="0"/>
              <a:t>Cydia</a:t>
            </a:r>
            <a:r>
              <a:rPr lang="es-BO" dirty="0"/>
              <a:t> son provistos por un sistema </a:t>
            </a:r>
            <a:r>
              <a:rPr lang="es-BO" dirty="0" smtClean="0"/>
              <a:t>descentralizado </a:t>
            </a:r>
            <a:r>
              <a:rPr lang="es-BO" dirty="0"/>
              <a:t>de repositorios (también llamadas fuentes) que listan estos paquetes.</a:t>
            </a:r>
          </a:p>
        </p:txBody>
      </p:sp>
    </p:spTree>
    <p:extLst>
      <p:ext uri="{BB962C8B-B14F-4D97-AF65-F5344CB8AC3E}">
        <p14:creationId xmlns:p14="http://schemas.microsoft.com/office/powerpoint/2010/main" val="2426488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Aplicación para dispositivos </a:t>
            </a:r>
            <a:r>
              <a:rPr lang="es-BO" sz="4800" dirty="0"/>
              <a:t>Jailbreakeados</a:t>
            </a:r>
            <a:r>
              <a:rPr lang="es-BO" sz="4800" dirty="0"/>
              <a:t>: </a:t>
            </a:r>
            <a:r>
              <a:rPr lang="es-BO" sz="4800" dirty="0"/>
              <a:t>Cydia</a:t>
            </a:r>
            <a:endParaRPr lang="es-BO" sz="4800"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4764" y="1600200"/>
            <a:ext cx="3394472"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644627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Problemas de Seguridad en las App </a:t>
            </a:r>
            <a:r>
              <a:rPr lang="es-BO" dirty="0" smtClean="0"/>
              <a:t>Stores</a:t>
            </a:r>
            <a:endParaRPr lang="es-BO" dirty="0"/>
          </a:p>
        </p:txBody>
      </p:sp>
      <p:sp>
        <p:nvSpPr>
          <p:cNvPr id="3" name="Marcador de contenido 2"/>
          <p:cNvSpPr>
            <a:spLocks noGrp="1"/>
          </p:cNvSpPr>
          <p:nvPr>
            <p:ph idx="1"/>
          </p:nvPr>
        </p:nvSpPr>
        <p:spPr/>
        <p:txBody>
          <a:bodyPr>
            <a:normAutofit fontScale="92500" lnSpcReduction="10000"/>
          </a:bodyPr>
          <a:lstStyle/>
          <a:p>
            <a:pPr marL="0" indent="0">
              <a:buNone/>
            </a:pPr>
            <a:r>
              <a:rPr lang="es-BO" dirty="0"/>
              <a:t>Cuando los usuarios descargan aplicaciones desde una App Store oficial, entonces la aplicación es segura ya que fue probada. El problema se suscita cuando los usuarios descargan aplicaciones desde App </a:t>
            </a:r>
            <a:r>
              <a:rPr lang="es-BO" dirty="0"/>
              <a:t>Stores</a:t>
            </a:r>
            <a:r>
              <a:rPr lang="es-BO" dirty="0"/>
              <a:t> de terceros, ya que existe una posibilidad de que la aplicación descargada contengan malware, ya que en estas App </a:t>
            </a:r>
            <a:r>
              <a:rPr lang="es-BO" dirty="0"/>
              <a:t>Stores</a:t>
            </a:r>
            <a:r>
              <a:rPr lang="es-BO" dirty="0"/>
              <a:t> no se realizan las pruebas que sí se realizan en las App </a:t>
            </a:r>
            <a:r>
              <a:rPr lang="es-BO" dirty="0"/>
              <a:t>Stores</a:t>
            </a:r>
            <a:r>
              <a:rPr lang="es-BO" dirty="0"/>
              <a:t> oficiales.</a:t>
            </a:r>
          </a:p>
        </p:txBody>
      </p:sp>
    </p:spTree>
    <p:extLst>
      <p:ext uri="{BB962C8B-B14F-4D97-AF65-F5344CB8AC3E}">
        <p14:creationId xmlns:p14="http://schemas.microsoft.com/office/powerpoint/2010/main" val="18897643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Herramientas </a:t>
            </a:r>
            <a:r>
              <a:rPr lang="es-BO" dirty="0" smtClean="0"/>
              <a:t>Jailbreaking</a:t>
            </a:r>
            <a:r>
              <a:rPr lang="es-BO" dirty="0" smtClean="0"/>
              <a:t>: RedSn0w y </a:t>
            </a:r>
            <a:r>
              <a:rPr lang="es-BO" dirty="0" smtClean="0"/>
              <a:t>Absinthe</a:t>
            </a:r>
            <a:endParaRPr lang="es-BO" dirty="0"/>
          </a:p>
        </p:txBody>
      </p:sp>
      <p:sp>
        <p:nvSpPr>
          <p:cNvPr id="3" name="Marcador de contenido 2"/>
          <p:cNvSpPr>
            <a:spLocks noGrp="1"/>
          </p:cNvSpPr>
          <p:nvPr>
            <p:ph idx="1"/>
          </p:nvPr>
        </p:nvSpPr>
        <p:spPr/>
        <p:txBody>
          <a:bodyPr/>
          <a:lstStyle/>
          <a:p>
            <a:r>
              <a:rPr lang="es-BO" dirty="0"/>
              <a:t>RedSn0w: Permite realizar </a:t>
            </a:r>
            <a:r>
              <a:rPr lang="es-BO" dirty="0"/>
              <a:t>jailbreak</a:t>
            </a:r>
            <a:r>
              <a:rPr lang="es-BO" dirty="0"/>
              <a:t> al iPhone, iPod </a:t>
            </a:r>
            <a:r>
              <a:rPr lang="es-BO" dirty="0"/>
              <a:t>Touch</a:t>
            </a:r>
            <a:r>
              <a:rPr lang="es-BO" dirty="0"/>
              <a:t> y </a:t>
            </a:r>
            <a:r>
              <a:rPr lang="es-BO" dirty="0"/>
              <a:t>iPad</a:t>
            </a:r>
            <a:r>
              <a:rPr lang="es-BO" dirty="0"/>
              <a:t> corriendo una variedad de versiones firmware.</a:t>
            </a:r>
          </a:p>
          <a:p>
            <a:r>
              <a:rPr lang="es-BO" dirty="0"/>
              <a:t>Absinthe</a:t>
            </a:r>
            <a:r>
              <a:rPr lang="es-BO" dirty="0"/>
              <a:t>: Es una solución </a:t>
            </a:r>
            <a:r>
              <a:rPr lang="es-BO" dirty="0"/>
              <a:t>jailbreak</a:t>
            </a:r>
            <a:r>
              <a:rPr lang="es-BO" dirty="0"/>
              <a:t> para iPhone, </a:t>
            </a:r>
            <a:r>
              <a:rPr lang="es-BO" dirty="0"/>
              <a:t>iPad</a:t>
            </a:r>
            <a:r>
              <a:rPr lang="es-BO" dirty="0"/>
              <a:t> y </a:t>
            </a:r>
            <a:r>
              <a:rPr lang="es-BO" dirty="0"/>
              <a:t>AppleTV</a:t>
            </a:r>
            <a:r>
              <a:rPr lang="es-BO" dirty="0"/>
              <a:t> disponible gracias a </a:t>
            </a:r>
            <a:r>
              <a:rPr lang="es-BO" dirty="0"/>
              <a:t>Chronic</a:t>
            </a:r>
            <a:r>
              <a:rPr lang="es-BO" dirty="0"/>
              <a:t> </a:t>
            </a:r>
            <a:r>
              <a:rPr lang="es-BO" dirty="0"/>
              <a:t>Dev</a:t>
            </a:r>
            <a:r>
              <a:rPr lang="es-BO" dirty="0"/>
              <a:t> </a:t>
            </a:r>
            <a:r>
              <a:rPr lang="es-BO" dirty="0"/>
              <a:t>Team</a:t>
            </a:r>
            <a:endParaRPr lang="es-BO" dirty="0"/>
          </a:p>
        </p:txBody>
      </p:sp>
    </p:spTree>
    <p:extLst>
      <p:ext uri="{BB962C8B-B14F-4D97-AF65-F5344CB8AC3E}">
        <p14:creationId xmlns:p14="http://schemas.microsoft.com/office/powerpoint/2010/main" val="18910633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Herramientas </a:t>
            </a:r>
            <a:r>
              <a:rPr lang="es-BO" sz="4800" dirty="0"/>
              <a:t>Jailbreaking</a:t>
            </a:r>
            <a:r>
              <a:rPr lang="es-BO" sz="4800" dirty="0"/>
              <a:t>: RedSn0w y </a:t>
            </a:r>
            <a:r>
              <a:rPr lang="es-BO" sz="4800" dirty="0"/>
              <a:t>Absinthe</a:t>
            </a:r>
            <a:endParaRPr lang="es-BO" sz="48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8880"/>
            <a:ext cx="2857500" cy="3086100"/>
          </a:xfrm>
        </p:spPr>
      </p:pic>
      <p:pic>
        <p:nvPicPr>
          <p:cNvPr id="5" name="Imagen 4"/>
          <p:cNvPicPr>
            <a:picLocks noChangeAspect="1"/>
          </p:cNvPicPr>
          <p:nvPr/>
        </p:nvPicPr>
        <p:blipFill>
          <a:blip r:embed="rId3"/>
          <a:stretch>
            <a:fillRect/>
          </a:stretch>
        </p:blipFill>
        <p:spPr>
          <a:xfrm>
            <a:off x="4495128" y="2348880"/>
            <a:ext cx="4181475" cy="3019425"/>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9940359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Jailbreak</a:t>
            </a:r>
            <a:r>
              <a:rPr lang="es-BO" dirty="0"/>
              <a:t> </a:t>
            </a:r>
            <a:r>
              <a:rPr lang="es-BO" dirty="0"/>
              <a:t>iOS</a:t>
            </a:r>
            <a:r>
              <a:rPr lang="es-BO" dirty="0"/>
              <a:t> 6 atado utilizando RedSn0w</a:t>
            </a:r>
          </a:p>
        </p:txBody>
      </p:sp>
      <p:sp>
        <p:nvSpPr>
          <p:cNvPr id="3" name="Marcador de contenido 2"/>
          <p:cNvSpPr>
            <a:spLocks noGrp="1"/>
          </p:cNvSpPr>
          <p:nvPr>
            <p:ph idx="1"/>
          </p:nvPr>
        </p:nvSpPr>
        <p:spPr>
          <a:xfrm>
            <a:off x="457200" y="1600200"/>
            <a:ext cx="8229600" cy="5257800"/>
          </a:xfrm>
        </p:spPr>
        <p:txBody>
          <a:bodyPr>
            <a:normAutofit fontScale="70000" lnSpcReduction="20000"/>
          </a:bodyPr>
          <a:lstStyle/>
          <a:p>
            <a:r>
              <a:rPr lang="es-BO" dirty="0"/>
              <a:t>Paso 1. Descargar RedSn0w y abrirlo</a:t>
            </a:r>
          </a:p>
          <a:p>
            <a:r>
              <a:rPr lang="es-BO" dirty="0"/>
              <a:t>Paso 2. Ingresar el </a:t>
            </a:r>
            <a:r>
              <a:rPr lang="es-BO" dirty="0"/>
              <a:t>iOS</a:t>
            </a:r>
            <a:r>
              <a:rPr lang="es-BO" dirty="0"/>
              <a:t> en modo DFU presionando Home y </a:t>
            </a:r>
            <a:r>
              <a:rPr lang="es-BO" dirty="0"/>
              <a:t>Power</a:t>
            </a:r>
            <a:r>
              <a:rPr lang="es-BO" dirty="0"/>
              <a:t> por 10 segundos y luego soltando </a:t>
            </a:r>
            <a:r>
              <a:rPr lang="es-BO" dirty="0"/>
              <a:t>Power</a:t>
            </a:r>
            <a:r>
              <a:rPr lang="es-BO" dirty="0"/>
              <a:t> mientras se sigue presionando Home por 10 segundos más</a:t>
            </a:r>
          </a:p>
          <a:p>
            <a:r>
              <a:rPr lang="es-BO" dirty="0"/>
              <a:t>Paso 3. Clic en </a:t>
            </a:r>
            <a:r>
              <a:rPr lang="es-BO" dirty="0"/>
              <a:t>Jailbreak</a:t>
            </a:r>
            <a:endParaRPr lang="es-BO" dirty="0"/>
          </a:p>
          <a:p>
            <a:r>
              <a:rPr lang="es-BO" dirty="0"/>
              <a:t>Paso 4. Seleccionar Instalar </a:t>
            </a:r>
            <a:r>
              <a:rPr lang="es-BO" dirty="0"/>
              <a:t>Cydia</a:t>
            </a:r>
            <a:r>
              <a:rPr lang="es-BO" dirty="0"/>
              <a:t> y hacer clic en </a:t>
            </a:r>
            <a:r>
              <a:rPr lang="es-BO" dirty="0"/>
              <a:t>Next</a:t>
            </a:r>
            <a:r>
              <a:rPr lang="es-BO" dirty="0"/>
              <a:t> en la opción "</a:t>
            </a:r>
            <a:r>
              <a:rPr lang="es-BO" dirty="0"/>
              <a:t>Please</a:t>
            </a:r>
            <a:r>
              <a:rPr lang="es-BO" dirty="0"/>
              <a:t> </a:t>
            </a:r>
            <a:r>
              <a:rPr lang="es-BO" dirty="0"/>
              <a:t>select</a:t>
            </a:r>
            <a:r>
              <a:rPr lang="es-BO" dirty="0"/>
              <a:t> </a:t>
            </a:r>
            <a:r>
              <a:rPr lang="es-BO" dirty="0"/>
              <a:t>your</a:t>
            </a:r>
            <a:r>
              <a:rPr lang="es-BO" dirty="0"/>
              <a:t> </a:t>
            </a:r>
            <a:r>
              <a:rPr lang="es-BO" dirty="0"/>
              <a:t>options</a:t>
            </a:r>
            <a:r>
              <a:rPr lang="es-BO" dirty="0"/>
              <a:t>"</a:t>
            </a:r>
          </a:p>
          <a:p>
            <a:r>
              <a:rPr lang="es-BO" dirty="0"/>
              <a:t>Paso 5. Esperar aproximadamente 5 minutos hasta que el proceso de </a:t>
            </a:r>
            <a:r>
              <a:rPr lang="es-BO" dirty="0"/>
              <a:t>Jailbreak</a:t>
            </a:r>
            <a:r>
              <a:rPr lang="es-BO" dirty="0"/>
              <a:t> esté completo y sea </a:t>
            </a:r>
            <a:r>
              <a:rPr lang="es-BO" dirty="0"/>
              <a:t>redireccionado</a:t>
            </a:r>
            <a:r>
              <a:rPr lang="es-BO" dirty="0"/>
              <a:t> a la pantalla Home</a:t>
            </a:r>
          </a:p>
          <a:p>
            <a:r>
              <a:rPr lang="es-BO" dirty="0"/>
              <a:t>Paso 6. Volver a colocar el dispositivo en Modo DFU</a:t>
            </a:r>
          </a:p>
          <a:p>
            <a:r>
              <a:rPr lang="es-BO" dirty="0"/>
              <a:t>Paso 7. Volver a la página principal de RedSn0w y seleccionar Extras, </a:t>
            </a:r>
            <a:r>
              <a:rPr lang="es-BO" dirty="0"/>
              <a:t>Just</a:t>
            </a:r>
            <a:r>
              <a:rPr lang="es-BO" dirty="0"/>
              <a:t> </a:t>
            </a:r>
            <a:r>
              <a:rPr lang="es-BO" dirty="0"/>
              <a:t>boot</a:t>
            </a:r>
            <a:endParaRPr lang="es-BO" dirty="0"/>
          </a:p>
          <a:p>
            <a:r>
              <a:rPr lang="es-BO" dirty="0"/>
              <a:t>Paso 8. Ahora se verá a </a:t>
            </a:r>
            <a:r>
              <a:rPr lang="es-BO" dirty="0"/>
              <a:t>Cydia</a:t>
            </a:r>
            <a:r>
              <a:rPr lang="es-BO" dirty="0"/>
              <a:t> en la pantalla Home una vez que el dispositivo inicie</a:t>
            </a:r>
          </a:p>
        </p:txBody>
      </p:sp>
    </p:spTree>
    <p:extLst>
      <p:ext uri="{BB962C8B-B14F-4D97-AF65-F5344CB8AC3E}">
        <p14:creationId xmlns:p14="http://schemas.microsoft.com/office/powerpoint/2010/main" val="9415208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 </a:t>
            </a:r>
            <a:r>
              <a:rPr lang="es-BO" dirty="0"/>
              <a:t>Jailbreaking</a:t>
            </a:r>
            <a:r>
              <a:rPr lang="es-BO" dirty="0"/>
              <a:t>: </a:t>
            </a:r>
            <a:r>
              <a:rPr lang="es-BO" dirty="0" smtClean="0"/>
              <a:t>Sn0wbreeze</a:t>
            </a:r>
            <a:endParaRPr lang="es-BO" dirty="0"/>
          </a:p>
        </p:txBody>
      </p:sp>
      <p:sp>
        <p:nvSpPr>
          <p:cNvPr id="3" name="Marcador de contenido 2"/>
          <p:cNvSpPr>
            <a:spLocks noGrp="1"/>
          </p:cNvSpPr>
          <p:nvPr>
            <p:ph idx="1"/>
          </p:nvPr>
        </p:nvSpPr>
        <p:spPr/>
        <p:txBody>
          <a:bodyPr>
            <a:normAutofit fontScale="92500" lnSpcReduction="20000"/>
          </a:bodyPr>
          <a:lstStyle/>
          <a:p>
            <a:r>
              <a:rPr lang="es-BO" dirty="0"/>
              <a:t>Sn0wBreeze es una herramienta </a:t>
            </a:r>
            <a:r>
              <a:rPr lang="es-BO" dirty="0"/>
              <a:t>Jailbreak</a:t>
            </a:r>
            <a:r>
              <a:rPr lang="es-BO" dirty="0"/>
              <a:t> para Sistemas Windows que permiten crear un archivo Pre-</a:t>
            </a:r>
            <a:r>
              <a:rPr lang="es-BO" dirty="0"/>
              <a:t>Jailbroken</a:t>
            </a:r>
            <a:r>
              <a:rPr lang="es-BO" dirty="0"/>
              <a:t> personalizado del firmware </a:t>
            </a:r>
            <a:r>
              <a:rPr lang="es-BO" dirty="0"/>
              <a:t>iOS</a:t>
            </a:r>
            <a:r>
              <a:rPr lang="es-BO" dirty="0"/>
              <a:t> que debe ser restaurado en el iPhone, iPod </a:t>
            </a:r>
            <a:r>
              <a:rPr lang="es-BO" dirty="0"/>
              <a:t>Touch</a:t>
            </a:r>
            <a:r>
              <a:rPr lang="es-BO" dirty="0"/>
              <a:t>, o </a:t>
            </a:r>
            <a:r>
              <a:rPr lang="es-BO" dirty="0"/>
              <a:t>iPad</a:t>
            </a:r>
            <a:r>
              <a:rPr lang="es-BO" dirty="0"/>
              <a:t> para que esté </a:t>
            </a:r>
            <a:r>
              <a:rPr lang="es-BO" dirty="0"/>
              <a:t>jailbreakeado</a:t>
            </a:r>
            <a:r>
              <a:rPr lang="es-BO" dirty="0"/>
              <a:t>. Permite a los </a:t>
            </a:r>
            <a:r>
              <a:rPr lang="es-BO" dirty="0"/>
              <a:t>iPhones</a:t>
            </a:r>
            <a:r>
              <a:rPr lang="es-BO" dirty="0"/>
              <a:t> desbloquear la actualización a la última firmware sin actualizar su </a:t>
            </a:r>
            <a:r>
              <a:rPr lang="es-BO" dirty="0"/>
              <a:t>baseband</a:t>
            </a:r>
            <a:r>
              <a:rPr lang="es-BO" dirty="0"/>
              <a:t> en el proceso. Ofrece un full control sobre el </a:t>
            </a:r>
            <a:r>
              <a:rPr lang="es-BO" dirty="0"/>
              <a:t>jailbreak</a:t>
            </a:r>
            <a:r>
              <a:rPr lang="es-BO" dirty="0"/>
              <a:t>, permitiendo personalizar opciones avanzadas como el tamaño de la partición raíz.</a:t>
            </a:r>
          </a:p>
        </p:txBody>
      </p:sp>
    </p:spTree>
    <p:extLst>
      <p:ext uri="{BB962C8B-B14F-4D97-AF65-F5344CB8AC3E}">
        <p14:creationId xmlns:p14="http://schemas.microsoft.com/office/powerpoint/2010/main" val="9725466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a:t>
            </a:r>
            <a:r>
              <a:rPr lang="es-BO" sz="4800" dirty="0"/>
              <a:t>Jailbreaking</a:t>
            </a:r>
            <a:r>
              <a:rPr lang="es-BO" sz="4800" dirty="0"/>
              <a:t>: Sn0wbreeze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5982" y="1600200"/>
            <a:ext cx="5772035"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4392343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3" name="Marcador de contenido 2"/>
          <p:cNvSpPr>
            <a:spLocks noGrp="1"/>
          </p:cNvSpPr>
          <p:nvPr>
            <p:ph idx="1"/>
          </p:nvPr>
        </p:nvSpPr>
        <p:spPr/>
        <p:txBody>
          <a:bodyPr/>
          <a:lstStyle/>
          <a:p>
            <a:r>
              <a:rPr lang="es-BO" dirty="0"/>
              <a:t>PwnageTool</a:t>
            </a:r>
            <a:r>
              <a:rPr lang="es-BO" dirty="0"/>
              <a:t> es una herramienta </a:t>
            </a:r>
            <a:r>
              <a:rPr lang="es-BO" dirty="0"/>
              <a:t>jailbreaking</a:t>
            </a:r>
            <a:r>
              <a:rPr lang="es-BO" dirty="0"/>
              <a:t> que permite desbloquear y crear un IPSW personalizado, permitiendo actualizar el firmware mientras se preserva el </a:t>
            </a:r>
            <a:r>
              <a:rPr lang="es-BO" dirty="0"/>
              <a:t>baseband</a:t>
            </a:r>
            <a:r>
              <a:rPr lang="es-BO" dirty="0"/>
              <a:t>.</a:t>
            </a:r>
          </a:p>
        </p:txBody>
      </p:sp>
      <p:sp>
        <p:nvSpPr>
          <p:cNvPr id="2" name="Título 1"/>
          <p:cNvSpPr>
            <a:spLocks noGrp="1"/>
          </p:cNvSpPr>
          <p:nvPr>
            <p:ph type="title"/>
          </p:nvPr>
        </p:nvSpPr>
        <p:spPr/>
        <p:txBody>
          <a:bodyPr>
            <a:normAutofit fontScale="90000"/>
          </a:bodyPr>
          <a:lstStyle/>
          <a:p>
            <a:r>
              <a:rPr lang="es-BO" dirty="0" smtClean="0"/>
              <a:t>Herramienta </a:t>
            </a:r>
            <a:r>
              <a:rPr lang="es-BO" dirty="0" smtClean="0"/>
              <a:t>Jailbreaking</a:t>
            </a:r>
            <a:r>
              <a:rPr lang="es-BO" dirty="0" smtClean="0"/>
              <a:t>: </a:t>
            </a:r>
            <a:r>
              <a:rPr lang="es-BO" dirty="0"/>
              <a:t>PwnageTool</a:t>
            </a:r>
            <a:endParaRPr lang="es-BO" dirty="0"/>
          </a:p>
        </p:txBody>
      </p:sp>
    </p:spTree>
    <p:extLst>
      <p:ext uri="{BB962C8B-B14F-4D97-AF65-F5344CB8AC3E}">
        <p14:creationId xmlns:p14="http://schemas.microsoft.com/office/powerpoint/2010/main" val="43723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a:t>
            </a:r>
            <a:r>
              <a:rPr lang="es-BO" sz="4800" dirty="0"/>
              <a:t>Jailbreaking</a:t>
            </a:r>
            <a:r>
              <a:rPr lang="es-BO" sz="4800" dirty="0"/>
              <a:t>: </a:t>
            </a:r>
            <a:r>
              <a:rPr lang="es-BO" sz="4800" dirty="0"/>
              <a:t>PwnageTool</a:t>
            </a:r>
            <a:endParaRPr lang="es-BO" sz="4800" dirty="0"/>
          </a:p>
        </p:txBody>
      </p:sp>
      <p:sp>
        <p:nvSpPr>
          <p:cNvPr id="3" name="Marcador de contenido 2"/>
          <p:cNvSpPr>
            <a:spLocks noGrp="1"/>
          </p:cNvSpPr>
          <p:nvPr>
            <p:ph idx="1"/>
          </p:nvPr>
        </p:nvSpPr>
        <p:spPr/>
        <p:txBody>
          <a:bodyPr/>
          <a:lstStyle/>
          <a:p>
            <a:endParaRPr lang="es-BO" dirty="0"/>
          </a:p>
        </p:txBody>
      </p:sp>
      <p:pic>
        <p:nvPicPr>
          <p:cNvPr id="1028" name="Picture 4" descr="Pantalla de Pwnage Tool">
            <a:hlinkClick r:id="rId2" tooltip="Pwnage Tool"/>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548908"/>
            <a:ext cx="6633918" cy="4541838"/>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243323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 </a:t>
            </a:r>
            <a:r>
              <a:rPr lang="es-BO" dirty="0" smtClean="0"/>
              <a:t>Jailbreaking</a:t>
            </a:r>
            <a:r>
              <a:rPr lang="es-BO" dirty="0" smtClean="0"/>
              <a:t>: </a:t>
            </a:r>
            <a:r>
              <a:rPr lang="es-BO" dirty="0"/>
              <a:t>LimeRa1n</a:t>
            </a:r>
          </a:p>
        </p:txBody>
      </p:sp>
      <p:sp>
        <p:nvSpPr>
          <p:cNvPr id="3" name="Marcador de contenido 2"/>
          <p:cNvSpPr>
            <a:spLocks noGrp="1"/>
          </p:cNvSpPr>
          <p:nvPr>
            <p:ph idx="1"/>
          </p:nvPr>
        </p:nvSpPr>
        <p:spPr/>
        <p:txBody>
          <a:bodyPr>
            <a:normAutofit lnSpcReduction="10000"/>
          </a:bodyPr>
          <a:lstStyle/>
          <a:p>
            <a:r>
              <a:rPr lang="es-BO" dirty="0"/>
              <a:t>LimeRa1n es una herramienta </a:t>
            </a:r>
            <a:r>
              <a:rPr lang="es-BO" dirty="0"/>
              <a:t>jailbreaking</a:t>
            </a:r>
            <a:r>
              <a:rPr lang="es-BO" dirty="0"/>
              <a:t> inventada por </a:t>
            </a:r>
            <a:r>
              <a:rPr lang="es-BO" dirty="0"/>
              <a:t>GeoHot</a:t>
            </a:r>
            <a:r>
              <a:rPr lang="es-BO" dirty="0"/>
              <a:t> (hacker profesional) para detener que </a:t>
            </a:r>
            <a:r>
              <a:rPr lang="es-BO" dirty="0"/>
              <a:t>Chronic</a:t>
            </a:r>
            <a:r>
              <a:rPr lang="es-BO" dirty="0"/>
              <a:t> </a:t>
            </a:r>
            <a:r>
              <a:rPr lang="es-BO" dirty="0"/>
              <a:t>Dev</a:t>
            </a:r>
            <a:r>
              <a:rPr lang="es-BO" dirty="0"/>
              <a:t> libere un </a:t>
            </a:r>
            <a:r>
              <a:rPr lang="es-BO" dirty="0"/>
              <a:t>exploit</a:t>
            </a:r>
            <a:r>
              <a:rPr lang="es-BO" dirty="0"/>
              <a:t> </a:t>
            </a:r>
            <a:r>
              <a:rPr lang="es-BO" dirty="0"/>
              <a:t>bootROM</a:t>
            </a:r>
            <a:r>
              <a:rPr lang="es-BO" dirty="0"/>
              <a:t> llamado </a:t>
            </a:r>
            <a:r>
              <a:rPr lang="es-BO" dirty="0"/>
              <a:t>SHAtter</a:t>
            </a:r>
            <a:r>
              <a:rPr lang="es-BO" dirty="0"/>
              <a:t>. Una de las características de esta herramienta permite cambiar entre los métodos de </a:t>
            </a:r>
            <a:r>
              <a:rPr lang="es-BO" dirty="0"/>
              <a:t>jailbreaking</a:t>
            </a:r>
            <a:r>
              <a:rPr lang="es-BO" dirty="0"/>
              <a:t> y soporta Sistemas Windows y Mac OS X</a:t>
            </a:r>
            <a:r>
              <a:rPr lang="es-BO" dirty="0" smtClean="0"/>
              <a:t>.</a:t>
            </a:r>
          </a:p>
          <a:p>
            <a:r>
              <a:rPr lang="es-BO" dirty="0">
                <a:hlinkClick r:id="rId2"/>
              </a:rPr>
              <a:t>http://</a:t>
            </a:r>
            <a:r>
              <a:rPr lang="es-BO" dirty="0" smtClean="0">
                <a:hlinkClick r:id="rId2"/>
              </a:rPr>
              <a:t>www.limera1n.com</a:t>
            </a:r>
            <a:r>
              <a:rPr lang="es-BO" dirty="0" smtClean="0"/>
              <a:t> </a:t>
            </a:r>
            <a:endParaRPr lang="es-BO" dirty="0"/>
          </a:p>
        </p:txBody>
      </p:sp>
    </p:spTree>
    <p:extLst>
      <p:ext uri="{BB962C8B-B14F-4D97-AF65-F5344CB8AC3E}">
        <p14:creationId xmlns:p14="http://schemas.microsoft.com/office/powerpoint/2010/main" val="24631846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a:t>
            </a:r>
            <a:r>
              <a:rPr lang="es-BO" dirty="0"/>
              <a:t>Jailbreaking</a:t>
            </a:r>
            <a:r>
              <a:rPr lang="es-BO" dirty="0"/>
              <a:t>: LimeRa1n</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375" y="2120106"/>
            <a:ext cx="6191250" cy="3486150"/>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8318668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 </a:t>
            </a:r>
            <a:r>
              <a:rPr lang="es-BO" dirty="0" smtClean="0"/>
              <a:t>Jailbreak</a:t>
            </a:r>
            <a:r>
              <a:rPr lang="es-BO" dirty="0" smtClean="0"/>
              <a:t>: </a:t>
            </a:r>
            <a:r>
              <a:rPr lang="es-BO" dirty="0" smtClean="0"/>
              <a:t>Jailbreakme</a:t>
            </a:r>
            <a:endParaRPr lang="es-BO" dirty="0"/>
          </a:p>
        </p:txBody>
      </p:sp>
      <p:sp>
        <p:nvSpPr>
          <p:cNvPr id="3" name="Marcador de contenido 2"/>
          <p:cNvSpPr>
            <a:spLocks noGrp="1"/>
          </p:cNvSpPr>
          <p:nvPr>
            <p:ph idx="1"/>
          </p:nvPr>
        </p:nvSpPr>
        <p:spPr/>
        <p:txBody>
          <a:bodyPr/>
          <a:lstStyle/>
          <a:p>
            <a:r>
              <a:rPr lang="es-BO" dirty="0"/>
              <a:t>Jailbreakme</a:t>
            </a:r>
            <a:r>
              <a:rPr lang="es-BO" dirty="0"/>
              <a:t> es una herramienta que permite realizar </a:t>
            </a:r>
            <a:r>
              <a:rPr lang="es-BO" dirty="0"/>
              <a:t>jailbreak</a:t>
            </a:r>
            <a:r>
              <a:rPr lang="es-BO" dirty="0"/>
              <a:t> a </a:t>
            </a:r>
            <a:r>
              <a:rPr lang="es-BO" dirty="0"/>
              <a:t>iPhones</a:t>
            </a:r>
            <a:r>
              <a:rPr lang="es-BO" dirty="0"/>
              <a:t>, iPod </a:t>
            </a:r>
            <a:r>
              <a:rPr lang="es-BO" dirty="0"/>
              <a:t>Touch</a:t>
            </a:r>
            <a:r>
              <a:rPr lang="es-BO" dirty="0"/>
              <a:t>, o </a:t>
            </a:r>
            <a:r>
              <a:rPr lang="es-BO" dirty="0"/>
              <a:t>iPad</a:t>
            </a:r>
            <a:r>
              <a:rPr lang="es-BO" dirty="0"/>
              <a:t> a través de servicios en línea. Es utilizado para proveer </a:t>
            </a:r>
            <a:r>
              <a:rPr lang="es-BO" dirty="0"/>
              <a:t>jailbreak</a:t>
            </a:r>
            <a:r>
              <a:rPr lang="es-BO" dirty="0"/>
              <a:t> no atado a </a:t>
            </a:r>
            <a:r>
              <a:rPr lang="es-BO" dirty="0"/>
              <a:t>iPad</a:t>
            </a:r>
            <a:r>
              <a:rPr lang="es-BO" dirty="0"/>
              <a:t> 2</a:t>
            </a:r>
            <a:r>
              <a:rPr lang="es-BO" dirty="0" smtClean="0"/>
              <a:t>.</a:t>
            </a:r>
          </a:p>
          <a:p>
            <a:r>
              <a:rPr lang="es-BO" dirty="0">
                <a:hlinkClick r:id="rId2"/>
              </a:rPr>
              <a:t>http://</a:t>
            </a:r>
            <a:r>
              <a:rPr lang="es-BO" dirty="0" smtClean="0">
                <a:hlinkClick r:id="rId2"/>
              </a:rPr>
              <a:t>www.jailbreakme.com</a:t>
            </a:r>
            <a:r>
              <a:rPr lang="es-BO" dirty="0" smtClean="0"/>
              <a:t> </a:t>
            </a:r>
            <a:endParaRPr lang="es-BO" dirty="0"/>
          </a:p>
        </p:txBody>
      </p:sp>
    </p:spTree>
    <p:extLst>
      <p:ext uri="{BB962C8B-B14F-4D97-AF65-F5344CB8AC3E}">
        <p14:creationId xmlns:p14="http://schemas.microsoft.com/office/powerpoint/2010/main" val="2950570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Problemas de Seguridad en las App </a:t>
            </a:r>
            <a:r>
              <a:rPr lang="es-BO" dirty="0" smtClean="0"/>
              <a:t>Stores</a:t>
            </a:r>
            <a:endParaRPr lang="es-BO" dirty="0"/>
          </a:p>
        </p:txBody>
      </p:sp>
      <p:sp>
        <p:nvSpPr>
          <p:cNvPr id="3" name="Marcador de contenido 2"/>
          <p:cNvSpPr>
            <a:spLocks noGrp="1"/>
          </p:cNvSpPr>
          <p:nvPr>
            <p:ph idx="1"/>
          </p:nvPr>
        </p:nvSpPr>
        <p:spPr/>
        <p:txBody>
          <a:bodyPr>
            <a:normAutofit fontScale="85000" lnSpcReduction="20000"/>
          </a:bodyPr>
          <a:lstStyle/>
          <a:p>
            <a:pPr marL="0" indent="0">
              <a:buNone/>
            </a:pPr>
            <a:r>
              <a:rPr lang="es-BO" dirty="0"/>
              <a:t>Por ejemplo, un atacante descarga un juego legítimo y lo "</a:t>
            </a:r>
            <a:r>
              <a:rPr lang="es-BO" dirty="0"/>
              <a:t>reempaqueta</a:t>
            </a:r>
            <a:r>
              <a:rPr lang="es-BO" dirty="0"/>
              <a:t>" con un malware y lo sube a una App Store de terceros (no oficial). Cuando un usuario descarga este juego, el malware obtiene información y envía credenciales del usuario como </a:t>
            </a:r>
            <a:r>
              <a:rPr lang="es-BO" dirty="0"/>
              <a:t>logs</a:t>
            </a:r>
            <a:r>
              <a:rPr lang="es-BO" dirty="0"/>
              <a:t>/</a:t>
            </a:r>
            <a:r>
              <a:rPr lang="es-BO" dirty="0"/>
              <a:t>photo</a:t>
            </a:r>
            <a:r>
              <a:rPr lang="es-BO" dirty="0"/>
              <a:t>/videos/</a:t>
            </a:r>
            <a:r>
              <a:rPr lang="es-BO" dirty="0"/>
              <a:t>sensitive</a:t>
            </a:r>
            <a:r>
              <a:rPr lang="es-BO" dirty="0"/>
              <a:t> al atacante sin conocimiento del usuario. Con esta información, el atacante puede explotar el dispositivo utilizando muchos ataques, como también el atacante puede utilizar técnicas de ingeniería social para incitar a los usuarios a realizar descargas desde estas App </a:t>
            </a:r>
            <a:r>
              <a:rPr lang="es-BO" dirty="0"/>
              <a:t>Stores</a:t>
            </a:r>
            <a:r>
              <a:rPr lang="es-BO" dirty="0"/>
              <a:t>. Las aplicaciones pueden dañar otras aplicaciones y datos y enviar información sensible a los atacantes.</a:t>
            </a:r>
          </a:p>
        </p:txBody>
      </p:sp>
    </p:spTree>
    <p:extLst>
      <p:ext uri="{BB962C8B-B14F-4D97-AF65-F5344CB8AC3E}">
        <p14:creationId xmlns:p14="http://schemas.microsoft.com/office/powerpoint/2010/main" val="3395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a:t>
            </a:r>
            <a:r>
              <a:rPr lang="es-BO" dirty="0"/>
              <a:t>Jailbreak</a:t>
            </a:r>
            <a:r>
              <a:rPr lang="es-BO" dirty="0"/>
              <a:t>: </a:t>
            </a:r>
            <a:r>
              <a:rPr lang="es-BO" dirty="0"/>
              <a:t>Jailbreakme</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238" y="1600200"/>
            <a:ext cx="3155523"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5456016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 </a:t>
            </a:r>
            <a:r>
              <a:rPr lang="es-BO" dirty="0" smtClean="0"/>
              <a:t>Jailbreak</a:t>
            </a:r>
            <a:r>
              <a:rPr lang="es-BO" dirty="0" smtClean="0"/>
              <a:t>: Blackra1n</a:t>
            </a:r>
            <a:endParaRPr lang="es-BO" dirty="0"/>
          </a:p>
        </p:txBody>
      </p:sp>
      <p:sp>
        <p:nvSpPr>
          <p:cNvPr id="3" name="Marcador de contenido 2"/>
          <p:cNvSpPr>
            <a:spLocks noGrp="1"/>
          </p:cNvSpPr>
          <p:nvPr>
            <p:ph idx="1"/>
          </p:nvPr>
        </p:nvSpPr>
        <p:spPr/>
        <p:txBody>
          <a:bodyPr/>
          <a:lstStyle/>
          <a:p>
            <a:r>
              <a:rPr lang="es-BO" dirty="0" smtClean="0"/>
              <a:t>Blackra1n </a:t>
            </a:r>
            <a:r>
              <a:rPr lang="es-BO" dirty="0"/>
              <a:t>es una herramienta </a:t>
            </a:r>
            <a:r>
              <a:rPr lang="es-BO" dirty="0"/>
              <a:t>Jailbreak</a:t>
            </a:r>
            <a:r>
              <a:rPr lang="es-BO" dirty="0"/>
              <a:t> para firmwares iPhone, iPod o </a:t>
            </a:r>
            <a:r>
              <a:rPr lang="es-BO" dirty="0"/>
              <a:t>iPad</a:t>
            </a:r>
            <a:r>
              <a:rPr lang="es-BO" dirty="0"/>
              <a:t>. Puede trabajar en todos los dispositivo sin tener que realizar ajustes avanzados en el software. Trabaja tanto en Sistemas Windows como en Mac OS. Diseñado por </a:t>
            </a:r>
            <a:r>
              <a:rPr lang="es-BO" dirty="0"/>
              <a:t>Geohot</a:t>
            </a:r>
            <a:r>
              <a:rPr lang="es-BO" dirty="0" smtClean="0"/>
              <a:t>.</a:t>
            </a:r>
          </a:p>
          <a:p>
            <a:r>
              <a:rPr lang="es-BO" dirty="0">
                <a:hlinkClick r:id="rId2"/>
              </a:rPr>
              <a:t>http://</a:t>
            </a:r>
            <a:r>
              <a:rPr lang="es-BO" dirty="0" smtClean="0">
                <a:hlinkClick r:id="rId2"/>
              </a:rPr>
              <a:t>blackra1n.com</a:t>
            </a:r>
            <a:r>
              <a:rPr lang="es-BO" dirty="0" smtClean="0"/>
              <a:t> </a:t>
            </a:r>
            <a:endParaRPr lang="es-BO" dirty="0"/>
          </a:p>
        </p:txBody>
      </p:sp>
    </p:spTree>
    <p:extLst>
      <p:ext uri="{BB962C8B-B14F-4D97-AF65-F5344CB8AC3E}">
        <p14:creationId xmlns:p14="http://schemas.microsoft.com/office/powerpoint/2010/main" val="12812727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a:t>
            </a:r>
            <a:r>
              <a:rPr lang="es-BO" dirty="0"/>
              <a:t>Jailbreak</a:t>
            </a:r>
            <a:r>
              <a:rPr lang="es-BO" dirty="0"/>
              <a:t>: Blackra1n</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346" y="1600200"/>
            <a:ext cx="3017308"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22627713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smtClean="0"/>
              <a:t>Herramienta </a:t>
            </a:r>
            <a:r>
              <a:rPr lang="es-BO" dirty="0" smtClean="0"/>
              <a:t>Jailbreak</a:t>
            </a:r>
            <a:r>
              <a:rPr lang="es-BO" dirty="0" smtClean="0"/>
              <a:t>: </a:t>
            </a:r>
            <a:r>
              <a:rPr lang="es-BO" dirty="0"/>
              <a:t>Spirit</a:t>
            </a:r>
            <a:endParaRPr lang="es-BO" dirty="0"/>
          </a:p>
        </p:txBody>
      </p:sp>
      <p:sp>
        <p:nvSpPr>
          <p:cNvPr id="3" name="Marcador de contenido 2"/>
          <p:cNvSpPr>
            <a:spLocks noGrp="1"/>
          </p:cNvSpPr>
          <p:nvPr>
            <p:ph idx="1"/>
          </p:nvPr>
        </p:nvSpPr>
        <p:spPr/>
        <p:txBody>
          <a:bodyPr/>
          <a:lstStyle/>
          <a:p>
            <a:r>
              <a:rPr lang="es-BO" dirty="0"/>
              <a:t>Spirit</a:t>
            </a:r>
            <a:r>
              <a:rPr lang="es-BO" dirty="0"/>
              <a:t> es una herramienta </a:t>
            </a:r>
            <a:r>
              <a:rPr lang="es-BO" dirty="0"/>
              <a:t>jailbreak</a:t>
            </a:r>
            <a:r>
              <a:rPr lang="es-BO" dirty="0"/>
              <a:t> que permite realizar </a:t>
            </a:r>
            <a:r>
              <a:rPr lang="es-BO" dirty="0"/>
              <a:t>jailbreak</a:t>
            </a:r>
            <a:r>
              <a:rPr lang="es-BO" dirty="0"/>
              <a:t> no atado. Sirve para </a:t>
            </a:r>
            <a:r>
              <a:rPr lang="es-BO" dirty="0"/>
              <a:t>iPad</a:t>
            </a:r>
            <a:r>
              <a:rPr lang="es-BO" dirty="0"/>
              <a:t>, iPhone e iPhone </a:t>
            </a:r>
            <a:r>
              <a:rPr lang="es-BO" dirty="0"/>
              <a:t>Touch</a:t>
            </a:r>
            <a:r>
              <a:rPr lang="es-BO" dirty="0"/>
              <a:t> en ciertas versiones de firmware.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717032"/>
            <a:ext cx="5943600" cy="26797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6773941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Guía para asegurar </a:t>
            </a:r>
            <a:r>
              <a:rPr lang="es-BO" dirty="0" smtClean="0"/>
              <a:t>iOS</a:t>
            </a:r>
            <a:endParaRPr lang="es-BO" dirty="0"/>
          </a:p>
        </p:txBody>
      </p:sp>
      <p:sp>
        <p:nvSpPr>
          <p:cNvPr id="3" name="Marcador de contenido 2"/>
          <p:cNvSpPr>
            <a:spLocks noGrp="1"/>
          </p:cNvSpPr>
          <p:nvPr>
            <p:ph idx="1"/>
          </p:nvPr>
        </p:nvSpPr>
        <p:spPr/>
        <p:txBody>
          <a:bodyPr>
            <a:normAutofit fontScale="77500" lnSpcReduction="20000"/>
          </a:bodyPr>
          <a:lstStyle/>
          <a:p>
            <a:pPr marL="514350" indent="-514350">
              <a:buFont typeface="+mj-lt"/>
              <a:buAutoNum type="arabicPeriod"/>
            </a:pPr>
            <a:r>
              <a:rPr lang="es-BO" dirty="0"/>
              <a:t>Utilizar el bloqueo con contraseña.</a:t>
            </a:r>
          </a:p>
          <a:p>
            <a:pPr marL="514350" indent="-514350">
              <a:buFont typeface="+mj-lt"/>
              <a:buAutoNum type="arabicPeriod"/>
            </a:pPr>
            <a:r>
              <a:rPr lang="es-BO" dirty="0"/>
              <a:t>Deshabilitar </a:t>
            </a:r>
            <a:r>
              <a:rPr lang="es-BO" dirty="0"/>
              <a:t>Javascript</a:t>
            </a:r>
            <a:r>
              <a:rPr lang="es-BO" dirty="0"/>
              <a:t> y los </a:t>
            </a:r>
            <a:r>
              <a:rPr lang="es-BO" dirty="0"/>
              <a:t>addons</a:t>
            </a:r>
            <a:r>
              <a:rPr lang="es-BO" dirty="0"/>
              <a:t> web.</a:t>
            </a:r>
          </a:p>
          <a:p>
            <a:pPr marL="514350" indent="-514350">
              <a:buFont typeface="+mj-lt"/>
              <a:buAutoNum type="arabicPeriod"/>
            </a:pPr>
            <a:r>
              <a:rPr lang="es-BO" dirty="0"/>
              <a:t>Utilizar los dispositivos </a:t>
            </a:r>
            <a:r>
              <a:rPr lang="es-BO" dirty="0"/>
              <a:t>iOS</a:t>
            </a:r>
            <a:r>
              <a:rPr lang="es-BO" dirty="0"/>
              <a:t> en redes WIFI seguras y protegidas.</a:t>
            </a:r>
          </a:p>
          <a:p>
            <a:pPr marL="514350" indent="-514350">
              <a:buFont typeface="+mj-lt"/>
              <a:buAutoNum type="arabicPeriod"/>
            </a:pPr>
            <a:r>
              <a:rPr lang="es-BO" dirty="0"/>
              <a:t>No almacenar información sensible en la base de datos del lado del cliente.</a:t>
            </a:r>
          </a:p>
          <a:p>
            <a:pPr marL="514350" indent="-514350">
              <a:buFont typeface="+mj-lt"/>
              <a:buAutoNum type="arabicPeriod"/>
            </a:pPr>
            <a:r>
              <a:rPr lang="es-BO" dirty="0"/>
              <a:t>No acceder a servicios web en una red comprometida.</a:t>
            </a:r>
          </a:p>
          <a:p>
            <a:pPr marL="514350" indent="-514350">
              <a:buFont typeface="+mj-lt"/>
              <a:buAutoNum type="arabicPeriod"/>
            </a:pPr>
            <a:r>
              <a:rPr lang="es-BO" dirty="0"/>
              <a:t>No abrir vínculos o archivos adjuntos desde fuentes desconocidas.</a:t>
            </a:r>
          </a:p>
          <a:p>
            <a:pPr marL="514350" indent="-514350">
              <a:buFont typeface="+mj-lt"/>
              <a:buAutoNum type="arabicPeriod"/>
            </a:pPr>
            <a:r>
              <a:rPr lang="es-BO" dirty="0"/>
              <a:t>Utilizar herramientas de terceros confiables.</a:t>
            </a:r>
          </a:p>
          <a:p>
            <a:pPr marL="514350" indent="-514350">
              <a:buFont typeface="+mj-lt"/>
              <a:buAutoNum type="arabicPeriod"/>
            </a:pPr>
            <a:r>
              <a:rPr lang="es-BO" dirty="0"/>
              <a:t>Cambiar la contraseña por defecto (</a:t>
            </a:r>
            <a:r>
              <a:rPr lang="es-BO" dirty="0"/>
              <a:t>alpine</a:t>
            </a:r>
            <a:r>
              <a:rPr lang="es-BO" dirty="0"/>
              <a:t>) del </a:t>
            </a:r>
            <a:r>
              <a:rPr lang="es-BO" dirty="0"/>
              <a:t>root</a:t>
            </a:r>
            <a:r>
              <a:rPr lang="es-BO" dirty="0"/>
              <a:t>.</a:t>
            </a:r>
          </a:p>
        </p:txBody>
      </p:sp>
    </p:spTree>
    <p:extLst>
      <p:ext uri="{BB962C8B-B14F-4D97-AF65-F5344CB8AC3E}">
        <p14:creationId xmlns:p14="http://schemas.microsoft.com/office/powerpoint/2010/main" val="13473726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a:t>Guía para asegurar </a:t>
            </a:r>
            <a:r>
              <a:rPr lang="es-BO" dirty="0"/>
              <a:t>iOS</a:t>
            </a:r>
            <a:endParaRPr lang="es-BO" dirty="0"/>
          </a:p>
        </p:txBody>
      </p:sp>
      <p:sp>
        <p:nvSpPr>
          <p:cNvPr id="3" name="Marcador de contenido 2"/>
          <p:cNvSpPr>
            <a:spLocks noGrp="1"/>
          </p:cNvSpPr>
          <p:nvPr>
            <p:ph idx="1"/>
          </p:nvPr>
        </p:nvSpPr>
        <p:spPr/>
        <p:txBody>
          <a:bodyPr>
            <a:normAutofit fontScale="92500" lnSpcReduction="10000"/>
          </a:bodyPr>
          <a:lstStyle/>
          <a:p>
            <a:pPr marL="514350" indent="-514350">
              <a:buFont typeface="+mj-lt"/>
              <a:buAutoNum type="arabicPeriod" startAt="9"/>
            </a:pPr>
            <a:r>
              <a:rPr lang="es-BO" dirty="0"/>
              <a:t>NO realizar </a:t>
            </a:r>
            <a:r>
              <a:rPr lang="es-BO" dirty="0"/>
              <a:t>jailbreak</a:t>
            </a:r>
            <a:r>
              <a:rPr lang="es-BO" dirty="0"/>
              <a:t> o </a:t>
            </a:r>
            <a:r>
              <a:rPr lang="es-BO" dirty="0"/>
              <a:t>rootear</a:t>
            </a:r>
            <a:r>
              <a:rPr lang="es-BO" dirty="0"/>
              <a:t> el dispositivo si es utilizado en ambientes empresariales.</a:t>
            </a:r>
          </a:p>
          <a:p>
            <a:pPr marL="514350" indent="-514350">
              <a:buFont typeface="+mj-lt"/>
              <a:buAutoNum type="arabicPeriod" startAt="9"/>
            </a:pPr>
            <a:r>
              <a:rPr lang="es-BO" dirty="0"/>
              <a:t>Configurar "</a:t>
            </a:r>
            <a:r>
              <a:rPr lang="es-BO" dirty="0"/>
              <a:t>Find</a:t>
            </a:r>
            <a:r>
              <a:rPr lang="es-BO" dirty="0"/>
              <a:t> </a:t>
            </a:r>
            <a:r>
              <a:rPr lang="es-BO" dirty="0"/>
              <a:t>My</a:t>
            </a:r>
            <a:r>
              <a:rPr lang="es-BO" dirty="0"/>
              <a:t> iPhone" para limpiar los dispositivos robados.</a:t>
            </a:r>
          </a:p>
          <a:p>
            <a:pPr marL="514350" indent="-514350">
              <a:buFont typeface="+mj-lt"/>
              <a:buAutoNum type="arabicPeriod" startAt="9"/>
            </a:pPr>
            <a:r>
              <a:rPr lang="es-BO" dirty="0"/>
              <a:t>Habilitar la detección </a:t>
            </a:r>
            <a:r>
              <a:rPr lang="es-BO" dirty="0"/>
              <a:t>Jailbreak</a:t>
            </a:r>
            <a:r>
              <a:rPr lang="es-BO" dirty="0"/>
              <a:t> y proteger el acceso a las cuentas de iTunes (</a:t>
            </a:r>
            <a:r>
              <a:rPr lang="es-BO" dirty="0"/>
              <a:t>AppleID</a:t>
            </a:r>
            <a:r>
              <a:rPr lang="es-BO" dirty="0"/>
              <a:t>) y Google.</a:t>
            </a:r>
          </a:p>
          <a:p>
            <a:pPr marL="514350" indent="-514350">
              <a:buFont typeface="+mj-lt"/>
              <a:buAutoNum type="arabicPeriod" startAt="9"/>
            </a:pPr>
            <a:r>
              <a:rPr lang="es-BO" dirty="0"/>
              <a:t>Deshabilitar los </a:t>
            </a:r>
            <a:r>
              <a:rPr lang="es-BO" dirty="0" smtClean="0"/>
              <a:t>servicios </a:t>
            </a:r>
            <a:r>
              <a:rPr lang="es-BO" dirty="0"/>
              <a:t>iCloud</a:t>
            </a:r>
            <a:r>
              <a:rPr lang="es-BO" dirty="0"/>
              <a:t> para que la información empresarial sensible no sea respaldada en la nube.</a:t>
            </a:r>
          </a:p>
        </p:txBody>
      </p:sp>
    </p:spTree>
    <p:extLst>
      <p:ext uri="{BB962C8B-B14F-4D97-AF65-F5344CB8AC3E}">
        <p14:creationId xmlns:p14="http://schemas.microsoft.com/office/powerpoint/2010/main" val="3319746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smtClean="0"/>
              <a:t>Herramientas de Seguimiento </a:t>
            </a:r>
            <a:r>
              <a:rPr lang="es-BO" dirty="0" smtClean="0"/>
              <a:t>iOS</a:t>
            </a:r>
            <a:endParaRPr lang="es-BO" dirty="0"/>
          </a:p>
        </p:txBody>
      </p:sp>
      <p:sp>
        <p:nvSpPr>
          <p:cNvPr id="3" name="Marcador de contenido 2"/>
          <p:cNvSpPr>
            <a:spLocks noGrp="1"/>
          </p:cNvSpPr>
          <p:nvPr>
            <p:ph idx="1"/>
          </p:nvPr>
        </p:nvSpPr>
        <p:spPr/>
        <p:txBody>
          <a:bodyPr>
            <a:normAutofit lnSpcReduction="10000"/>
          </a:bodyPr>
          <a:lstStyle/>
          <a:p>
            <a:r>
              <a:rPr lang="en-US" dirty="0"/>
              <a:t>Find my iPhone: </a:t>
            </a:r>
            <a:r>
              <a:rPr lang="en-US" dirty="0">
                <a:hlinkClick r:id="rId2"/>
              </a:rPr>
              <a:t>https://</a:t>
            </a:r>
            <a:r>
              <a:rPr lang="en-US" dirty="0" smtClean="0">
                <a:hlinkClick r:id="rId2"/>
              </a:rPr>
              <a:t>itunes.apple.com</a:t>
            </a:r>
            <a:r>
              <a:rPr lang="en-US" dirty="0" smtClean="0"/>
              <a:t> </a:t>
            </a:r>
          </a:p>
          <a:p>
            <a:endParaRPr lang="en-US" dirty="0"/>
          </a:p>
          <a:p>
            <a:r>
              <a:rPr lang="en-US" dirty="0"/>
              <a:t>iHound</a:t>
            </a:r>
            <a:r>
              <a:rPr lang="en-US" dirty="0"/>
              <a:t>: </a:t>
            </a:r>
            <a:r>
              <a:rPr lang="en-US" dirty="0">
                <a:hlinkClick r:id="rId3"/>
              </a:rPr>
              <a:t>https://</a:t>
            </a:r>
            <a:r>
              <a:rPr lang="en-US" dirty="0" smtClean="0">
                <a:hlinkClick r:id="rId3"/>
              </a:rPr>
              <a:t>www.ihoundsoftware.com</a:t>
            </a:r>
            <a:r>
              <a:rPr lang="en-US" dirty="0" smtClean="0"/>
              <a:t> </a:t>
            </a:r>
          </a:p>
          <a:p>
            <a:endParaRPr lang="en-US" dirty="0"/>
          </a:p>
          <a:p>
            <a:r>
              <a:rPr lang="en-US" dirty="0"/>
              <a:t>GadgetTrak</a:t>
            </a:r>
            <a:r>
              <a:rPr lang="en-US" dirty="0"/>
              <a:t> </a:t>
            </a:r>
            <a:r>
              <a:rPr lang="en-US" dirty="0"/>
              <a:t>iOS</a:t>
            </a:r>
            <a:r>
              <a:rPr lang="en-US" dirty="0"/>
              <a:t> Security: </a:t>
            </a:r>
            <a:r>
              <a:rPr lang="en-US" dirty="0">
                <a:hlinkClick r:id="rId4"/>
              </a:rPr>
              <a:t>http://</a:t>
            </a:r>
            <a:r>
              <a:rPr lang="en-US" dirty="0" smtClean="0">
                <a:hlinkClick r:id="rId4"/>
              </a:rPr>
              <a:t>www.gadgettrak.com</a:t>
            </a:r>
            <a:r>
              <a:rPr lang="en-US" dirty="0" smtClean="0"/>
              <a:t> </a:t>
            </a:r>
          </a:p>
          <a:p>
            <a:endParaRPr lang="en-US" dirty="0"/>
          </a:p>
          <a:p>
            <a:r>
              <a:rPr lang="en-US" dirty="0"/>
              <a:t>iLocalis</a:t>
            </a:r>
            <a:r>
              <a:rPr lang="en-US" dirty="0"/>
              <a:t>: </a:t>
            </a:r>
            <a:r>
              <a:rPr lang="en-US" dirty="0">
                <a:hlinkClick r:id="rId5"/>
              </a:rPr>
              <a:t>http://</a:t>
            </a:r>
            <a:r>
              <a:rPr lang="en-US" dirty="0" smtClean="0">
                <a:hlinkClick r:id="rId5"/>
              </a:rPr>
              <a:t>ilocalis.com</a:t>
            </a:r>
            <a:r>
              <a:rPr lang="en-US" dirty="0" smtClean="0"/>
              <a:t> </a:t>
            </a:r>
            <a:endParaRPr lang="es-BO" dirty="0"/>
          </a:p>
        </p:txBody>
      </p:sp>
    </p:spTree>
    <p:extLst>
      <p:ext uri="{BB962C8B-B14F-4D97-AF65-F5344CB8AC3E}">
        <p14:creationId xmlns:p14="http://schemas.microsoft.com/office/powerpoint/2010/main" val="2441594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Hackeando</a:t>
            </a:r>
            <a:r>
              <a:rPr lang="es-BO" dirty="0" smtClean="0"/>
              <a:t> Windows </a:t>
            </a:r>
            <a:r>
              <a:rPr lang="es-BO" dirty="0" smtClean="0"/>
              <a:t>Phone</a:t>
            </a:r>
            <a:endParaRPr lang="es-BO" dirty="0"/>
          </a:p>
        </p:txBody>
      </p:sp>
      <p:sp>
        <p:nvSpPr>
          <p:cNvPr id="3" name="Marcador de contenido 2"/>
          <p:cNvSpPr>
            <a:spLocks noGrp="1"/>
          </p:cNvSpPr>
          <p:nvPr>
            <p:ph idx="1"/>
          </p:nvPr>
        </p:nvSpPr>
        <p:spPr>
          <a:xfrm>
            <a:off x="457200" y="1600200"/>
            <a:ext cx="8229600" cy="5357192"/>
          </a:xfrm>
        </p:spPr>
        <p:txBody>
          <a:bodyPr>
            <a:normAutofit fontScale="55000" lnSpcReduction="20000"/>
          </a:bodyPr>
          <a:lstStyle/>
          <a:p>
            <a:r>
              <a:rPr lang="es-ES" dirty="0"/>
              <a:t>Se permite que los dispositivos con pantallas más grandes y procesadores </a:t>
            </a:r>
            <a:r>
              <a:rPr lang="es-ES" dirty="0"/>
              <a:t>multi-core</a:t>
            </a:r>
            <a:r>
              <a:rPr lang="es-ES" dirty="0"/>
              <a:t> de hasta 64 </a:t>
            </a:r>
            <a:r>
              <a:rPr lang="es-ES" dirty="0" smtClean="0"/>
              <a:t>núcleos</a:t>
            </a:r>
          </a:p>
          <a:p>
            <a:r>
              <a:rPr lang="es-ES" dirty="0" smtClean="0"/>
              <a:t>Núcleo y soporte Windows mejorados </a:t>
            </a:r>
            <a:r>
              <a:rPr lang="es-ES" dirty="0"/>
              <a:t>para el almacenamiento </a:t>
            </a:r>
            <a:r>
              <a:rPr lang="es-ES" dirty="0" smtClean="0"/>
              <a:t>extraíble.</a:t>
            </a:r>
          </a:p>
          <a:p>
            <a:r>
              <a:rPr lang="es-ES" dirty="0" smtClean="0"/>
              <a:t>Los </a:t>
            </a:r>
            <a:r>
              <a:rPr lang="es-ES" dirty="0"/>
              <a:t>componentes básicos de Windows 8, incluyendo </a:t>
            </a:r>
            <a:r>
              <a:rPr lang="es-ES" dirty="0" smtClean="0"/>
              <a:t>el núcleo, </a:t>
            </a:r>
            <a:r>
              <a:rPr lang="es-ES" dirty="0"/>
              <a:t>sistema de archivos, drivers, pila de red, componentes de seguridad, medios de comunicación y soporte </a:t>
            </a:r>
            <a:r>
              <a:rPr lang="es-ES" dirty="0" smtClean="0"/>
              <a:t>gráfico.</a:t>
            </a:r>
          </a:p>
          <a:p>
            <a:r>
              <a:rPr lang="es-ES" dirty="0" smtClean="0"/>
              <a:t>Internet </a:t>
            </a:r>
            <a:r>
              <a:rPr lang="es-ES" dirty="0"/>
              <a:t>Explorer 10, </a:t>
            </a:r>
            <a:r>
              <a:rPr lang="es-ES" dirty="0" smtClean="0"/>
              <a:t>tecnologías de mapas de Nokia, </a:t>
            </a:r>
            <a:r>
              <a:rPr lang="es-ES" dirty="0"/>
              <a:t>y </a:t>
            </a:r>
            <a:r>
              <a:rPr lang="es-ES" dirty="0" smtClean="0"/>
              <a:t>multitarea.</a:t>
            </a:r>
          </a:p>
          <a:p>
            <a:r>
              <a:rPr lang="es-ES" dirty="0" smtClean="0"/>
              <a:t>Compatible </a:t>
            </a:r>
            <a:r>
              <a:rPr lang="es-ES" dirty="0"/>
              <a:t>con </a:t>
            </a:r>
            <a:r>
              <a:rPr lang="es-ES" dirty="0"/>
              <a:t>Near</a:t>
            </a:r>
            <a:r>
              <a:rPr lang="es-ES" dirty="0"/>
              <a:t> Field </a:t>
            </a:r>
            <a:r>
              <a:rPr lang="es-ES" dirty="0"/>
              <a:t>Communication</a:t>
            </a:r>
            <a:r>
              <a:rPr lang="es-ES" dirty="0"/>
              <a:t> (NFC), incluyendo el pago y el intercambio de contenidos con Windows </a:t>
            </a:r>
            <a:r>
              <a:rPr lang="es-ES" dirty="0"/>
              <a:t>Phone</a:t>
            </a:r>
            <a:r>
              <a:rPr lang="es-ES" dirty="0"/>
              <a:t> y </a:t>
            </a:r>
            <a:r>
              <a:rPr lang="es-ES" dirty="0" smtClean="0"/>
              <a:t>equipos con Windows 8.</a:t>
            </a:r>
          </a:p>
          <a:p>
            <a:r>
              <a:rPr lang="es-ES" dirty="0" smtClean="0"/>
              <a:t>Compatibilidad con código nativo (C </a:t>
            </a:r>
            <a:r>
              <a:rPr lang="es-ES" dirty="0"/>
              <a:t>y C + +), portabilidad simplificada de plataformas como </a:t>
            </a:r>
            <a:r>
              <a:rPr lang="es-ES" dirty="0"/>
              <a:t>Android</a:t>
            </a:r>
            <a:r>
              <a:rPr lang="es-ES" dirty="0"/>
              <a:t>, </a:t>
            </a:r>
            <a:r>
              <a:rPr lang="es-ES" dirty="0"/>
              <a:t>Symbian</a:t>
            </a:r>
            <a:r>
              <a:rPr lang="es-ES" dirty="0"/>
              <a:t> </a:t>
            </a:r>
            <a:r>
              <a:rPr lang="es-ES" dirty="0" smtClean="0"/>
              <a:t>e </a:t>
            </a:r>
            <a:r>
              <a:rPr lang="es-ES" dirty="0" smtClean="0"/>
              <a:t>iOS</a:t>
            </a:r>
            <a:r>
              <a:rPr lang="es-ES" dirty="0" smtClean="0"/>
              <a:t>.</a:t>
            </a:r>
          </a:p>
          <a:p>
            <a:r>
              <a:rPr lang="es-ES" dirty="0" smtClean="0"/>
              <a:t>Control </a:t>
            </a:r>
            <a:r>
              <a:rPr lang="es-ES" dirty="0"/>
              <a:t>de </a:t>
            </a:r>
            <a:r>
              <a:rPr lang="es-ES" dirty="0" smtClean="0"/>
              <a:t>transporte </a:t>
            </a:r>
            <a:r>
              <a:rPr lang="es-ES" dirty="0"/>
              <a:t>y la marca del elemento </a:t>
            </a:r>
            <a:r>
              <a:rPr lang="es-ES" dirty="0" smtClean="0"/>
              <a:t>“</a:t>
            </a:r>
            <a:r>
              <a:rPr lang="es-ES" dirty="0" smtClean="0"/>
              <a:t>wallet</a:t>
            </a:r>
            <a:r>
              <a:rPr lang="es-ES" dirty="0" smtClean="0"/>
              <a:t>" </a:t>
            </a:r>
            <a:r>
              <a:rPr lang="es-ES" dirty="0"/>
              <a:t>es posible a través de la tarjeta SIM o hardware del </a:t>
            </a:r>
            <a:r>
              <a:rPr lang="es-ES" dirty="0" smtClean="0"/>
              <a:t>teléfono.</a:t>
            </a:r>
          </a:p>
          <a:p>
            <a:r>
              <a:rPr lang="es-ES" dirty="0" smtClean="0"/>
              <a:t>Bitlocker</a:t>
            </a:r>
            <a:r>
              <a:rPr lang="es-ES" dirty="0" smtClean="0"/>
              <a:t> </a:t>
            </a:r>
            <a:r>
              <a:rPr lang="es-ES" dirty="0"/>
              <a:t>Nativo de 128 bits cifrado y gestión remota de dispositivos de Windows </a:t>
            </a:r>
            <a:r>
              <a:rPr lang="es-ES" dirty="0"/>
              <a:t>Phone</a:t>
            </a:r>
            <a:r>
              <a:rPr lang="es-ES" dirty="0" smtClean="0"/>
              <a:t>.</a:t>
            </a:r>
          </a:p>
          <a:p>
            <a:r>
              <a:rPr lang="es-ES" dirty="0" smtClean="0"/>
              <a:t>Protocolo </a:t>
            </a:r>
            <a:r>
              <a:rPr lang="es-ES" dirty="0"/>
              <a:t>de arranque seguro </a:t>
            </a:r>
            <a:r>
              <a:rPr lang="es-ES" dirty="0" smtClean="0"/>
              <a:t>United</a:t>
            </a:r>
            <a:r>
              <a:rPr lang="es-ES" dirty="0" smtClean="0"/>
              <a:t> </a:t>
            </a:r>
            <a:r>
              <a:rPr lang="es-ES" dirty="0"/>
              <a:t>Extensible Firmware Interface (UEFI) </a:t>
            </a:r>
            <a:r>
              <a:rPr lang="es-ES" dirty="0" smtClean="0"/>
              <a:t>y </a:t>
            </a:r>
            <a:r>
              <a:rPr lang="es-ES" dirty="0"/>
              <a:t>firmware sobre el aire de las actualizaciones de Windows </a:t>
            </a:r>
            <a:r>
              <a:rPr lang="es-ES" dirty="0" smtClean="0"/>
              <a:t>Phone</a:t>
            </a:r>
            <a:r>
              <a:rPr lang="es-ES" dirty="0" smtClean="0"/>
              <a:t>.</a:t>
            </a:r>
          </a:p>
          <a:p>
            <a:r>
              <a:rPr lang="es-ES" dirty="0" smtClean="0"/>
              <a:t>Características </a:t>
            </a:r>
            <a:r>
              <a:rPr lang="es-ES" dirty="0"/>
              <a:t>mejoradas aplicación </a:t>
            </a:r>
            <a:r>
              <a:rPr lang="es-ES" dirty="0"/>
              <a:t>sandboxing</a:t>
            </a:r>
            <a:r>
              <a:rPr lang="es-ES" dirty="0"/>
              <a:t> y </a:t>
            </a:r>
            <a:r>
              <a:rPr lang="es-ES" dirty="0"/>
              <a:t>VoIP</a:t>
            </a:r>
            <a:r>
              <a:rPr lang="es-ES" dirty="0"/>
              <a:t> y video chat en la integración de </a:t>
            </a:r>
            <a:r>
              <a:rPr lang="es-ES" dirty="0"/>
              <a:t>VoIP</a:t>
            </a:r>
            <a:r>
              <a:rPr lang="es-ES" dirty="0"/>
              <a:t> para cualquier aplicación de chat y</a:t>
            </a:r>
            <a:r>
              <a:rPr lang="es-ES" dirty="0" smtClean="0"/>
              <a:t> </a:t>
            </a:r>
            <a:r>
              <a:rPr lang="es-ES" dirty="0"/>
              <a:t>vídeo.</a:t>
            </a:r>
            <a:endParaRPr lang="es-BO" dirty="0"/>
          </a:p>
        </p:txBody>
      </p:sp>
    </p:spTree>
    <p:extLst>
      <p:ext uri="{BB962C8B-B14F-4D97-AF65-F5344CB8AC3E}">
        <p14:creationId xmlns:p14="http://schemas.microsoft.com/office/powerpoint/2010/main" val="33253585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smtClean="0"/>
              <a:t>Arquitectura Windows </a:t>
            </a:r>
            <a:r>
              <a:rPr lang="es-BO" dirty="0" smtClean="0"/>
              <a:t>Phone</a:t>
            </a:r>
            <a:endParaRPr lang="es-BO" dirty="0"/>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1066800" y="1566862"/>
            <a:ext cx="7010400" cy="372427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0623921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Proceso de Arranque Seguro</a:t>
            </a:r>
            <a:endParaRPr lang="es-BO" dirty="0"/>
          </a:p>
        </p:txBody>
      </p:sp>
      <p:sp>
        <p:nvSpPr>
          <p:cNvPr id="3" name="Marcador de contenido 2"/>
          <p:cNvSpPr>
            <a:spLocks noGrp="1"/>
          </p:cNvSpPr>
          <p:nvPr>
            <p:ph idx="1"/>
          </p:nvPr>
        </p:nvSpPr>
        <p:spPr/>
        <p:txBody>
          <a:bodyPr>
            <a:normAutofit fontScale="77500" lnSpcReduction="20000"/>
          </a:bodyPr>
          <a:lstStyle/>
          <a:p>
            <a:r>
              <a:rPr lang="es-BO" dirty="0"/>
              <a:t>La meta de la característica de arranque seguro de Windows </a:t>
            </a:r>
            <a:r>
              <a:rPr lang="es-BO" dirty="0"/>
              <a:t>Phone</a:t>
            </a:r>
            <a:r>
              <a:rPr lang="es-BO" dirty="0"/>
              <a:t> 8 es diseñar un proceso de arranque que permita correr el Sistema para garantizar que solo los componentes confiables sean cargados. </a:t>
            </a:r>
            <a:endParaRPr lang="es-BO" dirty="0" smtClean="0"/>
          </a:p>
          <a:p>
            <a:r>
              <a:rPr lang="es-ES" dirty="0"/>
              <a:t>Cuando </a:t>
            </a:r>
            <a:r>
              <a:rPr lang="es-ES" dirty="0" smtClean="0"/>
              <a:t>se enciende </a:t>
            </a:r>
            <a:r>
              <a:rPr lang="es-ES" dirty="0"/>
              <a:t>por primera vez </a:t>
            </a:r>
            <a:r>
              <a:rPr lang="es-ES" dirty="0" smtClean="0"/>
              <a:t>el </a:t>
            </a:r>
            <a:r>
              <a:rPr lang="es-ES" dirty="0"/>
              <a:t>firmware inicia una </a:t>
            </a:r>
            <a:r>
              <a:rPr lang="es-ES" dirty="0" smtClean="0"/>
              <a:t>Firmware Interface Extensible </a:t>
            </a:r>
            <a:r>
              <a:rPr lang="es-ES" dirty="0" smtClean="0"/>
              <a:t>Unified</a:t>
            </a:r>
            <a:r>
              <a:rPr lang="es-ES" dirty="0" smtClean="0"/>
              <a:t> </a:t>
            </a:r>
            <a:r>
              <a:rPr lang="es-ES" dirty="0"/>
              <a:t>(UEFI</a:t>
            </a:r>
            <a:r>
              <a:rPr lang="es-ES" dirty="0" smtClean="0"/>
              <a:t>) en segundo plano </a:t>
            </a:r>
            <a:r>
              <a:rPr lang="es-ES" dirty="0"/>
              <a:t>que </a:t>
            </a:r>
            <a:r>
              <a:rPr lang="es-ES" dirty="0" smtClean="0"/>
              <a:t>valide el </a:t>
            </a:r>
            <a:r>
              <a:rPr lang="es-ES" dirty="0"/>
              <a:t>HASH de </a:t>
            </a:r>
            <a:r>
              <a:rPr lang="es-ES" dirty="0" smtClean="0"/>
              <a:t>estas firmas en </a:t>
            </a:r>
            <a:r>
              <a:rPr lang="es-ES" dirty="0"/>
              <a:t>comparación con las </a:t>
            </a:r>
            <a:r>
              <a:rPr lang="es-ES" dirty="0" smtClean="0"/>
              <a:t>firmas de </a:t>
            </a:r>
            <a:r>
              <a:rPr lang="es-ES" dirty="0"/>
              <a:t>los gestores de arranque inicial para confirmar </a:t>
            </a:r>
            <a:r>
              <a:rPr lang="es-ES" dirty="0" smtClean="0"/>
              <a:t>el ambiente del Sistema. </a:t>
            </a:r>
            <a:r>
              <a:rPr lang="es-ES" dirty="0"/>
              <a:t>En esta etapa las firmas se comparan en el </a:t>
            </a:r>
            <a:r>
              <a:rPr lang="es-ES" dirty="0" smtClean="0"/>
              <a:t>Administrador de arranque de Windows </a:t>
            </a:r>
            <a:r>
              <a:rPr lang="es-ES" dirty="0" smtClean="0"/>
              <a:t>Phone</a:t>
            </a:r>
            <a:r>
              <a:rPr lang="es-ES" dirty="0" smtClean="0"/>
              <a:t> </a:t>
            </a:r>
            <a:r>
              <a:rPr lang="es-ES" dirty="0"/>
              <a:t>para permitir que </a:t>
            </a:r>
            <a:r>
              <a:rPr lang="es-ES" dirty="0" smtClean="0"/>
              <a:t>solo las </a:t>
            </a:r>
            <a:r>
              <a:rPr lang="es-ES" dirty="0"/>
              <a:t>aplicaciones originales y de </a:t>
            </a:r>
            <a:r>
              <a:rPr lang="es-ES" dirty="0" smtClean="0"/>
              <a:t>confianza.</a:t>
            </a:r>
            <a:endParaRPr lang="es-BO" dirty="0"/>
          </a:p>
        </p:txBody>
      </p:sp>
    </p:spTree>
    <p:extLst>
      <p:ext uri="{BB962C8B-B14F-4D97-AF65-F5344CB8AC3E}">
        <p14:creationId xmlns:p14="http://schemas.microsoft.com/office/powerpoint/2010/main" val="920142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Amenazas de Malware Móvil</a:t>
            </a:r>
            <a:endParaRPr lang="es-BO" dirty="0"/>
          </a:p>
        </p:txBody>
      </p:sp>
      <p:sp>
        <p:nvSpPr>
          <p:cNvPr id="3" name="Marcador de contenido 2"/>
          <p:cNvSpPr>
            <a:spLocks noGrp="1"/>
          </p:cNvSpPr>
          <p:nvPr>
            <p:ph idx="1"/>
          </p:nvPr>
        </p:nvSpPr>
        <p:spPr/>
        <p:txBody>
          <a:bodyPr>
            <a:normAutofit fontScale="70000" lnSpcReduction="20000"/>
          </a:bodyPr>
          <a:lstStyle/>
          <a:p>
            <a:pPr marL="0" indent="0">
              <a:buNone/>
            </a:pPr>
            <a:r>
              <a:rPr lang="es-BO" dirty="0"/>
              <a:t>En los últimos años, muchos usuarios están cambiando el uso de equipos personales hacia los </a:t>
            </a:r>
            <a:r>
              <a:rPr lang="es-BO" dirty="0"/>
              <a:t>smartphones</a:t>
            </a:r>
            <a:r>
              <a:rPr lang="es-BO" dirty="0"/>
              <a:t> y </a:t>
            </a:r>
            <a:r>
              <a:rPr lang="es-BO" dirty="0"/>
              <a:t>tablets</a:t>
            </a:r>
            <a:r>
              <a:rPr lang="es-BO" dirty="0"/>
              <a:t>. Esto incrementó la adopción de dispositivos </a:t>
            </a:r>
            <a:r>
              <a:rPr lang="es-BO" dirty="0" smtClean="0"/>
              <a:t>móviles </a:t>
            </a:r>
            <a:r>
              <a:rPr lang="es-BO" dirty="0"/>
              <a:t>por los usuarios para uso personal, lo que incitó a los atacantes a lanzar ataques a estos dispositivos móviles. Los atacantes lo hacen porque la información almacenada en estos es mucho más sensible. SMS </a:t>
            </a:r>
            <a:r>
              <a:rPr lang="es-BO" dirty="0"/>
              <a:t>poofing</a:t>
            </a:r>
            <a:r>
              <a:rPr lang="es-BO" dirty="0"/>
              <a:t>, fraude, etc. son ataques realizados por los atacantes en dispositivos móviles. </a:t>
            </a:r>
            <a:r>
              <a:rPr lang="es-BO" dirty="0" smtClean="0"/>
              <a:t/>
            </a:r>
            <a:br>
              <a:rPr lang="es-BO" dirty="0" smtClean="0"/>
            </a:br>
            <a:endParaRPr lang="es-BO" dirty="0"/>
          </a:p>
          <a:p>
            <a:pPr marL="0" indent="0">
              <a:buNone/>
            </a:pPr>
            <a:r>
              <a:rPr lang="es-BO" dirty="0"/>
              <a:t>El malware </a:t>
            </a:r>
            <a:r>
              <a:rPr lang="es-BO" dirty="0" smtClean="0"/>
              <a:t>incluido </a:t>
            </a:r>
            <a:r>
              <a:rPr lang="es-BO" dirty="0"/>
              <a:t>en móviles incluye virus, malware SMS, </a:t>
            </a:r>
            <a:r>
              <a:rPr lang="es-BO" dirty="0"/>
              <a:t>botnets</a:t>
            </a:r>
            <a:r>
              <a:rPr lang="es-BO" dirty="0"/>
              <a:t> móviles, spyware, troyanos destructivos, etc. </a:t>
            </a:r>
            <a:r>
              <a:rPr lang="es-BO" dirty="0" smtClean="0"/>
              <a:t/>
            </a:r>
            <a:br>
              <a:rPr lang="es-BO" dirty="0" smtClean="0"/>
            </a:br>
            <a:endParaRPr lang="es-BO" dirty="0"/>
          </a:p>
          <a:p>
            <a:pPr marL="0" indent="0">
              <a:buNone/>
            </a:pPr>
            <a:r>
              <a:rPr lang="es-BO" dirty="0"/>
              <a:t>Para infectar los dispositivos móviles, el atacante que escribe un malware o crea una aplicación maliciosa y la publica en una Store y aguarda a que el usuario instale ésta. Cuando esto sucede, el atacante toma control sobre el dispositivo.</a:t>
            </a:r>
          </a:p>
        </p:txBody>
      </p:sp>
    </p:spTree>
    <p:extLst>
      <p:ext uri="{BB962C8B-B14F-4D97-AF65-F5344CB8AC3E}">
        <p14:creationId xmlns:p14="http://schemas.microsoft.com/office/powerpoint/2010/main" val="11175947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Proceso de Arranque Seguro</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1619672" y="1700808"/>
            <a:ext cx="5553075" cy="32385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8342202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smtClean="0"/>
              <a:t>Guía para asegurar sistemas con Windows </a:t>
            </a:r>
            <a:r>
              <a:rPr lang="es-BO" sz="4800" dirty="0" smtClean="0"/>
              <a:t>Phone</a:t>
            </a:r>
            <a:endParaRPr lang="es-BO" sz="4800" dirty="0"/>
          </a:p>
        </p:txBody>
      </p:sp>
      <p:sp>
        <p:nvSpPr>
          <p:cNvPr id="3" name="Marcador de contenido 2"/>
          <p:cNvSpPr>
            <a:spLocks noGrp="1"/>
          </p:cNvSpPr>
          <p:nvPr>
            <p:ph idx="1"/>
          </p:nvPr>
        </p:nvSpPr>
        <p:spPr/>
        <p:txBody>
          <a:bodyPr>
            <a:normAutofit fontScale="85000" lnSpcReduction="10000"/>
          </a:bodyPr>
          <a:lstStyle/>
          <a:p>
            <a:r>
              <a:rPr lang="es-BO" dirty="0"/>
              <a:t>Descargar aplicaciones solo del Zune Marketplace.</a:t>
            </a:r>
          </a:p>
          <a:p>
            <a:r>
              <a:rPr lang="es-BO" dirty="0"/>
              <a:t>Mantener el dispositivo actualizado.</a:t>
            </a:r>
          </a:p>
          <a:p>
            <a:r>
              <a:rPr lang="es-BO" dirty="0"/>
              <a:t>Limpiar el historial de navegación.</a:t>
            </a:r>
          </a:p>
          <a:p>
            <a:r>
              <a:rPr lang="es-BO" dirty="0"/>
              <a:t>Utilizar Zune desktop para respaldar información.</a:t>
            </a:r>
          </a:p>
          <a:p>
            <a:r>
              <a:rPr lang="es-BO" dirty="0"/>
              <a:t>Evitar acceder a sitios web protegidos por contraseña en redes WIFI no seguras.</a:t>
            </a:r>
          </a:p>
          <a:p>
            <a:r>
              <a:rPr lang="es-BO" dirty="0"/>
              <a:t>Configurar bloqueo de pantalla con contraseña.</a:t>
            </a:r>
          </a:p>
          <a:p>
            <a:r>
              <a:rPr lang="es-BO" dirty="0"/>
              <a:t>Proteger la SIM (</a:t>
            </a:r>
            <a:r>
              <a:rPr lang="es-BO" dirty="0"/>
              <a:t>Suscriber</a:t>
            </a:r>
            <a:r>
              <a:rPr lang="es-BO" dirty="0"/>
              <a:t> </a:t>
            </a:r>
            <a:r>
              <a:rPr lang="es-BO" dirty="0"/>
              <a:t>Identify</a:t>
            </a:r>
            <a:r>
              <a:rPr lang="es-BO" dirty="0"/>
              <a:t> Module) con un PIN (Personal </a:t>
            </a:r>
            <a:r>
              <a:rPr lang="es-BO" dirty="0"/>
              <a:t>Identification</a:t>
            </a:r>
            <a:r>
              <a:rPr lang="es-BO" dirty="0"/>
              <a:t> </a:t>
            </a:r>
            <a:r>
              <a:rPr lang="es-BO" dirty="0"/>
              <a:t>Number</a:t>
            </a:r>
            <a:r>
              <a:rPr lang="es-BO" dirty="0"/>
              <a:t>)</a:t>
            </a:r>
          </a:p>
        </p:txBody>
      </p:sp>
    </p:spTree>
    <p:extLst>
      <p:ext uri="{BB962C8B-B14F-4D97-AF65-F5344CB8AC3E}">
        <p14:creationId xmlns:p14="http://schemas.microsoft.com/office/powerpoint/2010/main" val="35081287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Hackeando</a:t>
            </a:r>
            <a:r>
              <a:rPr lang="es-BO" dirty="0" smtClean="0"/>
              <a:t> </a:t>
            </a:r>
            <a:r>
              <a:rPr lang="es-BO" dirty="0" smtClean="0"/>
              <a:t>Blackberry</a:t>
            </a:r>
            <a:endParaRPr lang="es-BO" dirty="0"/>
          </a:p>
        </p:txBody>
      </p:sp>
      <p:sp>
        <p:nvSpPr>
          <p:cNvPr id="3" name="Marcador de contenido 2"/>
          <p:cNvSpPr>
            <a:spLocks noGrp="1"/>
          </p:cNvSpPr>
          <p:nvPr>
            <p:ph idx="1"/>
          </p:nvPr>
        </p:nvSpPr>
        <p:spPr/>
        <p:txBody>
          <a:bodyPr>
            <a:normAutofit fontScale="85000" lnSpcReduction="20000"/>
          </a:bodyPr>
          <a:lstStyle/>
          <a:p>
            <a:r>
              <a:rPr lang="es-BO" dirty="0"/>
              <a:t>El Sistema Operativo BlackBerry fue desarrollado por </a:t>
            </a:r>
            <a:r>
              <a:rPr lang="es-BO" dirty="0"/>
              <a:t>Research</a:t>
            </a:r>
            <a:r>
              <a:rPr lang="es-BO" dirty="0"/>
              <a:t> in </a:t>
            </a:r>
            <a:r>
              <a:rPr lang="es-BO" dirty="0"/>
              <a:t>Motion</a:t>
            </a:r>
            <a:r>
              <a:rPr lang="es-BO" dirty="0"/>
              <a:t> (RIM) para su </a:t>
            </a:r>
            <a:r>
              <a:rPr lang="es-BO" dirty="0"/>
              <a:t>linea</a:t>
            </a:r>
            <a:r>
              <a:rPr lang="es-BO" dirty="0"/>
              <a:t> de </a:t>
            </a:r>
            <a:r>
              <a:rPr lang="es-BO" dirty="0"/>
              <a:t>smartphones</a:t>
            </a:r>
            <a:r>
              <a:rPr lang="es-BO" dirty="0"/>
              <a:t> y </a:t>
            </a:r>
            <a:r>
              <a:rPr lang="es-BO" dirty="0"/>
              <a:t>handheld</a:t>
            </a:r>
            <a:r>
              <a:rPr lang="es-BO" dirty="0"/>
              <a:t>.</a:t>
            </a:r>
          </a:p>
          <a:p>
            <a:r>
              <a:rPr lang="es-BO" dirty="0"/>
              <a:t>Incluye un </a:t>
            </a:r>
            <a:r>
              <a:rPr lang="es-BO" dirty="0"/>
              <a:t>framework</a:t>
            </a:r>
            <a:r>
              <a:rPr lang="es-BO" dirty="0"/>
              <a:t> basado en Java que implementa J2ME </a:t>
            </a:r>
            <a:r>
              <a:rPr lang="es-BO" dirty="0"/>
              <a:t>Mobine</a:t>
            </a:r>
            <a:r>
              <a:rPr lang="es-BO" dirty="0"/>
              <a:t> </a:t>
            </a:r>
            <a:r>
              <a:rPr lang="es-BO" dirty="0"/>
              <a:t>Information</a:t>
            </a:r>
            <a:r>
              <a:rPr lang="es-BO" dirty="0"/>
              <a:t> </a:t>
            </a:r>
            <a:r>
              <a:rPr lang="es-BO" dirty="0"/>
              <a:t>Device</a:t>
            </a:r>
            <a:r>
              <a:rPr lang="es-BO" dirty="0"/>
              <a:t> </a:t>
            </a:r>
            <a:r>
              <a:rPr lang="es-BO" dirty="0"/>
              <a:t>Profile</a:t>
            </a:r>
            <a:r>
              <a:rPr lang="es-BO" dirty="0"/>
              <a:t> v2 (MIDP2) y </a:t>
            </a:r>
            <a:r>
              <a:rPr lang="es-BO" dirty="0"/>
              <a:t>Connected</a:t>
            </a:r>
            <a:r>
              <a:rPr lang="es-BO" dirty="0"/>
              <a:t> </a:t>
            </a:r>
            <a:r>
              <a:rPr lang="es-BO" dirty="0"/>
              <a:t>Limited</a:t>
            </a:r>
            <a:r>
              <a:rPr lang="es-BO" dirty="0"/>
              <a:t> </a:t>
            </a:r>
            <a:r>
              <a:rPr lang="es-BO" dirty="0"/>
              <a:t>Device</a:t>
            </a:r>
            <a:r>
              <a:rPr lang="es-BO" dirty="0"/>
              <a:t> </a:t>
            </a:r>
            <a:r>
              <a:rPr lang="es-BO" dirty="0"/>
              <a:t>Configuration</a:t>
            </a:r>
            <a:r>
              <a:rPr lang="es-BO" dirty="0"/>
              <a:t> (CLDC).</a:t>
            </a:r>
          </a:p>
          <a:p>
            <a:pPr lvl="1"/>
            <a:r>
              <a:rPr lang="es-BO" dirty="0"/>
              <a:t>Soporte nativo para correos corporativos.</a:t>
            </a:r>
          </a:p>
          <a:p>
            <a:pPr lvl="1"/>
            <a:r>
              <a:rPr lang="es-BO" dirty="0"/>
              <a:t>BlackBerry Enterprise Server.</a:t>
            </a:r>
          </a:p>
          <a:p>
            <a:pPr lvl="1"/>
            <a:r>
              <a:rPr lang="es-BO" dirty="0"/>
              <a:t>BlackBerry Messenger.</a:t>
            </a:r>
          </a:p>
          <a:p>
            <a:pPr lvl="1"/>
            <a:r>
              <a:rPr lang="es-BO" dirty="0"/>
              <a:t>BlackBerry Internet </a:t>
            </a:r>
            <a:r>
              <a:rPr lang="es-BO" dirty="0"/>
              <a:t>Service</a:t>
            </a:r>
            <a:r>
              <a:rPr lang="es-BO" dirty="0"/>
              <a:t>.</a:t>
            </a:r>
          </a:p>
          <a:p>
            <a:pPr lvl="1"/>
            <a:r>
              <a:rPr lang="es-BO" dirty="0"/>
              <a:t>Cliente de correo BlackBerry .</a:t>
            </a:r>
          </a:p>
        </p:txBody>
      </p:sp>
    </p:spTree>
    <p:extLst>
      <p:ext uri="{BB962C8B-B14F-4D97-AF65-F5344CB8AC3E}">
        <p14:creationId xmlns:p14="http://schemas.microsoft.com/office/powerpoint/2010/main" val="24616042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Hackeando</a:t>
            </a:r>
            <a:r>
              <a:rPr lang="es-BO" dirty="0"/>
              <a:t> </a:t>
            </a:r>
            <a:r>
              <a:rPr lang="es-BO" dirty="0"/>
              <a:t>Blackberry</a:t>
            </a:r>
            <a:endParaRPr lang="es-BO" dirty="0"/>
          </a:p>
        </p:txBody>
      </p:sp>
      <p:sp>
        <p:nvSpPr>
          <p:cNvPr id="3" name="Marcador de contenido 2"/>
          <p:cNvSpPr>
            <a:spLocks noGrp="1"/>
          </p:cNvSpPr>
          <p:nvPr>
            <p:ph idx="1"/>
          </p:nvPr>
        </p:nvSpPr>
        <p:spPr/>
        <p:txBody>
          <a:bodyPr/>
          <a:lstStyle/>
          <a:p>
            <a:endParaRPr lang="es-BO" dirty="0"/>
          </a:p>
        </p:txBody>
      </p:sp>
      <p:pic>
        <p:nvPicPr>
          <p:cNvPr id="7" name="Imagen 6"/>
          <p:cNvPicPr>
            <a:picLocks noChangeAspect="1"/>
          </p:cNvPicPr>
          <p:nvPr/>
        </p:nvPicPr>
        <p:blipFill>
          <a:blip r:embed="rId2"/>
          <a:stretch>
            <a:fillRect/>
          </a:stretch>
        </p:blipFill>
        <p:spPr>
          <a:xfrm>
            <a:off x="1259632" y="1600200"/>
            <a:ext cx="6829425" cy="47339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12414220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Vectores de ataque BlackBerry</a:t>
            </a:r>
            <a:endParaRPr lang="es-BO" dirty="0"/>
          </a:p>
        </p:txBody>
      </p:sp>
      <p:sp>
        <p:nvSpPr>
          <p:cNvPr id="3" name="Marcador de contenido 2"/>
          <p:cNvSpPr>
            <a:spLocks noGrp="1"/>
          </p:cNvSpPr>
          <p:nvPr>
            <p:ph idx="1"/>
          </p:nvPr>
        </p:nvSpPr>
        <p:spPr/>
        <p:txBody>
          <a:bodyPr>
            <a:normAutofit fontScale="92500" lnSpcReduction="10000"/>
          </a:bodyPr>
          <a:lstStyle/>
          <a:p>
            <a:r>
              <a:rPr lang="es-BO" dirty="0"/>
              <a:t>Firma de Código maliciosa.</a:t>
            </a:r>
          </a:p>
          <a:p>
            <a:r>
              <a:rPr lang="es-BO" dirty="0"/>
              <a:t>Exploits</a:t>
            </a:r>
            <a:r>
              <a:rPr lang="es-BO" dirty="0"/>
              <a:t> archivos JAD.</a:t>
            </a:r>
          </a:p>
          <a:p>
            <a:r>
              <a:rPr lang="es-BO" dirty="0"/>
              <a:t>Manipulación de memoria y procesos.</a:t>
            </a:r>
          </a:p>
          <a:p>
            <a:r>
              <a:rPr lang="es-BO" dirty="0"/>
              <a:t>Exploits</a:t>
            </a:r>
            <a:r>
              <a:rPr lang="es-BO" dirty="0"/>
              <a:t> SMS (Short </a:t>
            </a:r>
            <a:r>
              <a:rPr lang="es-BO" dirty="0"/>
              <a:t>Message</a:t>
            </a:r>
            <a:r>
              <a:rPr lang="es-BO" dirty="0"/>
              <a:t> </a:t>
            </a:r>
            <a:r>
              <a:rPr lang="es-BO" dirty="0"/>
              <a:t>Service</a:t>
            </a:r>
            <a:r>
              <a:rPr lang="es-BO" dirty="0"/>
              <a:t>).</a:t>
            </a:r>
          </a:p>
          <a:p>
            <a:r>
              <a:rPr lang="es-BO" dirty="0"/>
              <a:t>Exploits</a:t>
            </a:r>
            <a:r>
              <a:rPr lang="es-BO" dirty="0"/>
              <a:t> de correo electrónico.</a:t>
            </a:r>
          </a:p>
          <a:p>
            <a:r>
              <a:rPr lang="es-BO" dirty="0"/>
              <a:t>Ataques a datos PIM.</a:t>
            </a:r>
          </a:p>
          <a:p>
            <a:r>
              <a:rPr lang="es-BO" dirty="0"/>
              <a:t>Vulnerabilidades de conexiones TCP/IP.</a:t>
            </a:r>
          </a:p>
          <a:p>
            <a:r>
              <a:rPr lang="es-BO" dirty="0"/>
              <a:t>Ataques telefónicos.</a:t>
            </a:r>
          </a:p>
          <a:p>
            <a:r>
              <a:rPr lang="es-BO" dirty="0"/>
              <a:t>Malwares</a:t>
            </a:r>
            <a:r>
              <a:rPr lang="es-BO" dirty="0"/>
              <a:t> BlackBerry.</a:t>
            </a:r>
          </a:p>
        </p:txBody>
      </p:sp>
    </p:spTree>
    <p:extLst>
      <p:ext uri="{BB962C8B-B14F-4D97-AF65-F5344CB8AC3E}">
        <p14:creationId xmlns:p14="http://schemas.microsoft.com/office/powerpoint/2010/main" val="32812493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Firma de código malicioso</a:t>
            </a:r>
            <a:endParaRPr lang="es-BO" dirty="0"/>
          </a:p>
        </p:txBody>
      </p:sp>
      <p:sp>
        <p:nvSpPr>
          <p:cNvPr id="3" name="Marcador de contenido 2"/>
          <p:cNvSpPr>
            <a:spLocks noGrp="1"/>
          </p:cNvSpPr>
          <p:nvPr>
            <p:ph idx="1"/>
          </p:nvPr>
        </p:nvSpPr>
        <p:spPr/>
        <p:txBody>
          <a:bodyPr>
            <a:normAutofit fontScale="77500" lnSpcReduction="20000"/>
          </a:bodyPr>
          <a:lstStyle/>
          <a:p>
            <a:r>
              <a:rPr lang="es-BO" dirty="0"/>
              <a:t>Las aplicaciones BlackBerry deben estar firmadas por RIM para obtener full acceso a las </a:t>
            </a:r>
            <a:r>
              <a:rPr lang="es-BO" dirty="0"/>
              <a:t>APIs</a:t>
            </a:r>
            <a:r>
              <a:rPr lang="es-BO" dirty="0"/>
              <a:t> del Sistema.</a:t>
            </a:r>
          </a:p>
          <a:p>
            <a:r>
              <a:rPr lang="es-BO" dirty="0"/>
              <a:t>Si una firma no se encuentra en la aplicación o si está alterada, el JVM restringirá o rechazará el acceso a API a la aplicación.</a:t>
            </a:r>
          </a:p>
          <a:p>
            <a:r>
              <a:rPr lang="es-BO" dirty="0"/>
              <a:t>Los atacantes pueden obtener firmas de código anónimas utilizando tarjetas de crédito </a:t>
            </a:r>
            <a:r>
              <a:rPr lang="es-BO" dirty="0" smtClean="0"/>
              <a:t>pre-pagadas </a:t>
            </a:r>
            <a:r>
              <a:rPr lang="es-BO" dirty="0"/>
              <a:t>y detalles falsos, firmar la aplicación y publicarla dentro del BlackBerry App </a:t>
            </a:r>
            <a:r>
              <a:rPr lang="es-BO" dirty="0" err="1"/>
              <a:t>World</a:t>
            </a:r>
            <a:r>
              <a:rPr lang="es-BO" dirty="0"/>
              <a:t>.</a:t>
            </a:r>
          </a:p>
          <a:p>
            <a:r>
              <a:rPr lang="es-BO" dirty="0"/>
              <a:t>Los atacantes también pueden comprometer el sistema de un desarrollador para robar las firmas de código y sus contraseñas para </a:t>
            </a:r>
            <a:r>
              <a:rPr lang="es-BO" dirty="0" smtClean="0"/>
              <a:t>descifrar </a:t>
            </a:r>
            <a:r>
              <a:rPr lang="es-BO" dirty="0"/>
              <a:t>las firmas cifradas.</a:t>
            </a:r>
          </a:p>
        </p:txBody>
      </p:sp>
    </p:spTree>
    <p:extLst>
      <p:ext uri="{BB962C8B-B14F-4D97-AF65-F5344CB8AC3E}">
        <p14:creationId xmlns:p14="http://schemas.microsoft.com/office/powerpoint/2010/main" val="2637383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Exploits</a:t>
            </a:r>
            <a:r>
              <a:rPr lang="es-BO" sz="3200" dirty="0"/>
              <a:t> de archivos JAD y Manipulación de Procesos de memoria</a:t>
            </a:r>
          </a:p>
        </p:txBody>
      </p:sp>
      <p:sp>
        <p:nvSpPr>
          <p:cNvPr id="3" name="Marcador de contenido 2"/>
          <p:cNvSpPr>
            <a:spLocks noGrp="1"/>
          </p:cNvSpPr>
          <p:nvPr>
            <p:ph idx="1"/>
          </p:nvPr>
        </p:nvSpPr>
        <p:spPr>
          <a:xfrm>
            <a:off x="457200" y="1600200"/>
            <a:ext cx="8229600" cy="5257800"/>
          </a:xfrm>
        </p:spPr>
        <p:txBody>
          <a:bodyPr>
            <a:noAutofit/>
          </a:bodyPr>
          <a:lstStyle/>
          <a:p>
            <a:r>
              <a:rPr lang="es-BO" sz="1800" dirty="0"/>
              <a:t>Exploits</a:t>
            </a:r>
            <a:r>
              <a:rPr lang="es-BO" sz="1800" dirty="0"/>
              <a:t> de archivos JAD</a:t>
            </a:r>
          </a:p>
          <a:p>
            <a:pPr lvl="1"/>
            <a:r>
              <a:rPr lang="es-BO" sz="1800" dirty="0"/>
              <a:t>Los archivos .</a:t>
            </a:r>
            <a:r>
              <a:rPr lang="es-BO" sz="1800" dirty="0"/>
              <a:t>jad</a:t>
            </a:r>
            <a:r>
              <a:rPr lang="es-BO" sz="1800" dirty="0"/>
              <a:t> (Java </a:t>
            </a:r>
            <a:r>
              <a:rPr lang="es-BO" sz="1800" dirty="0"/>
              <a:t>Application</a:t>
            </a:r>
            <a:r>
              <a:rPr lang="es-BO" sz="1800" dirty="0"/>
              <a:t> </a:t>
            </a:r>
            <a:r>
              <a:rPr lang="es-BO" sz="1800" dirty="0"/>
              <a:t>Descriptors</a:t>
            </a:r>
            <a:r>
              <a:rPr lang="es-BO" sz="1800" dirty="0"/>
              <a:t>) </a:t>
            </a:r>
            <a:r>
              <a:rPr lang="es-BO" sz="1800" dirty="0"/>
              <a:t>incljyen</a:t>
            </a:r>
            <a:r>
              <a:rPr lang="es-BO" sz="1800" dirty="0"/>
              <a:t> los atributos de una aplicación java, como descripción de la aplicación, detalles del vendedor y tamaño, y provee la URL donde la aplicación puede ser descargada.</a:t>
            </a:r>
          </a:p>
          <a:p>
            <a:pPr lvl="1"/>
            <a:r>
              <a:rPr lang="es-BO" sz="1800" dirty="0"/>
              <a:t>Es utilizado como una manera de proveer una instalación </a:t>
            </a:r>
            <a:r>
              <a:rPr lang="es-BO" sz="1800" dirty="0"/>
              <a:t>Over</a:t>
            </a:r>
            <a:r>
              <a:rPr lang="es-BO" sz="1800" dirty="0"/>
              <a:t> </a:t>
            </a:r>
            <a:r>
              <a:rPr lang="es-BO" sz="1800" dirty="0"/>
              <a:t>The</a:t>
            </a:r>
            <a:r>
              <a:rPr lang="es-BO" sz="1800" dirty="0"/>
              <a:t> Air (OTA) de aplicaciones java en dispositivos J2ME.</a:t>
            </a:r>
          </a:p>
          <a:p>
            <a:pPr lvl="1"/>
            <a:r>
              <a:rPr lang="es-BO" sz="1800" dirty="0"/>
              <a:t>Los atacantes pueden especialmente los archivos .</a:t>
            </a:r>
            <a:r>
              <a:rPr lang="es-BO" sz="1800" dirty="0"/>
              <a:t>jad</a:t>
            </a:r>
            <a:r>
              <a:rPr lang="es-BO" sz="1800" dirty="0"/>
              <a:t> elaboradas con información suplantada y engañar a los usuarios a instalar aplicaciones maliciosas.</a:t>
            </a:r>
          </a:p>
          <a:p>
            <a:r>
              <a:rPr lang="es-BO" sz="1800" dirty="0"/>
              <a:t>Manipulaciones de Procesos/Memoria</a:t>
            </a:r>
          </a:p>
          <a:p>
            <a:pPr lvl="1"/>
            <a:r>
              <a:rPr lang="es-BO" sz="1800" dirty="0"/>
              <a:t>Los atacantes pueden crear </a:t>
            </a:r>
            <a:r>
              <a:rPr lang="es-BO" sz="1800" dirty="0" smtClean="0"/>
              <a:t>aplicaciones </a:t>
            </a:r>
            <a:r>
              <a:rPr lang="es-BO" sz="1800" dirty="0"/>
              <a:t>maliciosas creando bucles infinitos, con una condición de ruptura en el medio que siempre será falsa para saltar la verificación de compilador.</a:t>
            </a:r>
          </a:p>
          <a:p>
            <a:pPr lvl="1"/>
            <a:r>
              <a:rPr lang="es-BO" sz="1800" dirty="0"/>
              <a:t>Causará un ataque </a:t>
            </a:r>
            <a:r>
              <a:rPr lang="es-BO" sz="1800" dirty="0"/>
              <a:t>DoS</a:t>
            </a:r>
            <a:r>
              <a:rPr lang="es-BO" sz="1800" dirty="0"/>
              <a:t> cuando la aplicación maliciosa se </a:t>
            </a:r>
            <a:r>
              <a:rPr lang="es-BO" sz="1800" dirty="0" smtClean="0"/>
              <a:t>ejecute causando que el dispositivo no responda.</a:t>
            </a:r>
            <a:endParaRPr lang="es-BO" sz="1800" dirty="0"/>
          </a:p>
        </p:txBody>
      </p:sp>
    </p:spTree>
    <p:extLst>
      <p:ext uri="{BB962C8B-B14F-4D97-AF65-F5344CB8AC3E}">
        <p14:creationId xmlns:p14="http://schemas.microsoft.com/office/powerpoint/2010/main" val="8590562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BO" dirty="0"/>
              <a:t>Intercepción SMS</a:t>
            </a:r>
          </a:p>
          <a:p>
            <a:pPr lvl="1"/>
            <a:r>
              <a:rPr lang="es-BO" dirty="0"/>
              <a:t>El envío y recepción de mensajes pueden ser realizados fácilmente utilizando aplicaciones sin firmar. Los mensajes desde un BlackBerry comprometido puede ser enviado y recibido por terceros fácilmente utilizando una aplicación maliciosa.</a:t>
            </a:r>
          </a:p>
        </p:txBody>
      </p:sp>
      <p:sp>
        <p:nvSpPr>
          <p:cNvPr id="2" name="Título 1"/>
          <p:cNvSpPr>
            <a:spLocks noGrp="1"/>
          </p:cNvSpPr>
          <p:nvPr>
            <p:ph type="title"/>
          </p:nvPr>
        </p:nvSpPr>
        <p:spPr/>
        <p:txBody>
          <a:bodyPr/>
          <a:lstStyle/>
          <a:p>
            <a:r>
              <a:rPr lang="es-BO" dirty="0" smtClean="0"/>
              <a:t>Exploits</a:t>
            </a:r>
            <a:r>
              <a:rPr lang="es-BO" dirty="0" smtClean="0"/>
              <a:t> SMS</a:t>
            </a:r>
            <a:endParaRPr lang="es-BO" dirty="0"/>
          </a:p>
        </p:txBody>
      </p:sp>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Tree>
    <p:extLst>
      <p:ext uri="{BB962C8B-B14F-4D97-AF65-F5344CB8AC3E}">
        <p14:creationId xmlns:p14="http://schemas.microsoft.com/office/powerpoint/2010/main" val="31389317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lstStyle/>
          <a:p>
            <a:r>
              <a:rPr lang="es-BO" dirty="0" smtClean="0"/>
              <a:t>Exploits</a:t>
            </a:r>
            <a:r>
              <a:rPr lang="es-BO" dirty="0" smtClean="0"/>
              <a:t> de correos electrónicos</a:t>
            </a:r>
            <a:endParaRPr lang="es-BO" dirty="0"/>
          </a:p>
        </p:txBody>
      </p:sp>
      <p:sp>
        <p:nvSpPr>
          <p:cNvPr id="3" name="Marcador de contenido 2"/>
          <p:cNvSpPr>
            <a:spLocks noGrp="1"/>
          </p:cNvSpPr>
          <p:nvPr>
            <p:ph idx="1"/>
          </p:nvPr>
        </p:nvSpPr>
        <p:spPr/>
        <p:txBody>
          <a:bodyPr>
            <a:normAutofit fontScale="92500" lnSpcReduction="10000"/>
          </a:bodyPr>
          <a:lstStyle/>
          <a:p>
            <a:r>
              <a:rPr lang="es-BO" dirty="0"/>
              <a:t>En móviles BlackBerry, todos los correos son enviados, recibidos y leídos a través del paquete </a:t>
            </a:r>
            <a:r>
              <a:rPr lang="es-BO" dirty="0"/>
              <a:t>net.rim.blackberry.api.mail</a:t>
            </a:r>
            <a:r>
              <a:rPr lang="es-BO" dirty="0"/>
              <a:t> y éste puede ser utilizado solo en aplicaciones firmadas. </a:t>
            </a:r>
          </a:p>
          <a:p>
            <a:r>
              <a:rPr lang="es-BO" dirty="0"/>
              <a:t>El servicio de archivos adjuntos de BlackBerry solo soporta archivos como .</a:t>
            </a:r>
            <a:r>
              <a:rPr lang="es-BO" dirty="0"/>
              <a:t>doc</a:t>
            </a:r>
            <a:r>
              <a:rPr lang="es-BO" dirty="0"/>
              <a:t>, .</a:t>
            </a:r>
            <a:r>
              <a:rPr lang="es-BO" dirty="0"/>
              <a:t>pdf</a:t>
            </a:r>
            <a:r>
              <a:rPr lang="es-BO" dirty="0"/>
              <a:t>, .</a:t>
            </a:r>
            <a:r>
              <a:rPr lang="es-BO" dirty="0"/>
              <a:t>txt</a:t>
            </a:r>
            <a:r>
              <a:rPr lang="es-BO" dirty="0"/>
              <a:t>, .</a:t>
            </a:r>
            <a:r>
              <a:rPr lang="es-BO" dirty="0"/>
              <a:t>wpd</a:t>
            </a:r>
            <a:r>
              <a:rPr lang="es-BO" dirty="0"/>
              <a:t>, .</a:t>
            </a:r>
            <a:r>
              <a:rPr lang="es-BO" dirty="0"/>
              <a:t>xls</a:t>
            </a:r>
            <a:r>
              <a:rPr lang="es-BO" dirty="0"/>
              <a:t>, y .</a:t>
            </a:r>
            <a:r>
              <a:rPr lang="es-BO" dirty="0"/>
              <a:t>ppt</a:t>
            </a:r>
            <a:r>
              <a:rPr lang="es-BO" dirty="0"/>
              <a:t>, pero puede enviar cualquier archivo vía correo. Un adjunto con tipo de archivo .</a:t>
            </a:r>
            <a:r>
              <a:rPr lang="es-BO" dirty="0"/>
              <a:t>doc</a:t>
            </a:r>
            <a:r>
              <a:rPr lang="es-BO" dirty="0"/>
              <a:t> no es soportado vía BlackBerry.</a:t>
            </a:r>
          </a:p>
        </p:txBody>
      </p:sp>
    </p:spTree>
    <p:extLst>
      <p:ext uri="{BB962C8B-B14F-4D97-AF65-F5344CB8AC3E}">
        <p14:creationId xmlns:p14="http://schemas.microsoft.com/office/powerpoint/2010/main" val="20594766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smtClean="0">
                <a:solidFill>
                  <a:srgbClr val="00B0F0"/>
                </a:solidFill>
              </a:rPr>
              <a:t>C|EH  Julio Iglesias Pérez</a:t>
            </a:r>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Ataques a datos PIM y vulnerabilidades de conexiones TCP/IP</a:t>
            </a:r>
          </a:p>
        </p:txBody>
      </p:sp>
      <p:sp>
        <p:nvSpPr>
          <p:cNvPr id="3" name="Marcador de contenido 2"/>
          <p:cNvSpPr>
            <a:spLocks noGrp="1"/>
          </p:cNvSpPr>
          <p:nvPr>
            <p:ph idx="1"/>
          </p:nvPr>
        </p:nvSpPr>
        <p:spPr/>
        <p:txBody>
          <a:bodyPr>
            <a:noAutofit/>
          </a:bodyPr>
          <a:lstStyle/>
          <a:p>
            <a:r>
              <a:rPr lang="es-BO" sz="2000" dirty="0"/>
              <a:t>Ataques a datos PIM</a:t>
            </a:r>
          </a:p>
          <a:p>
            <a:pPr lvl="1"/>
            <a:r>
              <a:rPr lang="es-BO" sz="1600" dirty="0"/>
              <a:t>Los datos PIM (Personal </a:t>
            </a:r>
            <a:r>
              <a:rPr lang="es-BO" sz="1600" dirty="0"/>
              <a:t>Information</a:t>
            </a:r>
            <a:r>
              <a:rPr lang="es-BO" sz="1600" dirty="0"/>
              <a:t> Management) en la base de datos PIM de un dispositivo </a:t>
            </a:r>
            <a:r>
              <a:rPr lang="es-BO" sz="1600" dirty="0"/>
              <a:t>BlackBerri</a:t>
            </a:r>
            <a:r>
              <a:rPr lang="es-BO" sz="1600" dirty="0"/>
              <a:t> incluye libreta de direcciones, calendarios, tareas e información </a:t>
            </a:r>
            <a:r>
              <a:rPr lang="es-BO" sz="1600" dirty="0"/>
              <a:t>memopads</a:t>
            </a:r>
            <a:r>
              <a:rPr lang="es-BO" sz="1600" dirty="0"/>
              <a:t>.</a:t>
            </a:r>
          </a:p>
          <a:p>
            <a:pPr lvl="1"/>
            <a:r>
              <a:rPr lang="es-BO" sz="1600" dirty="0"/>
              <a:t>Los atacantes pueden crear aplicaciones maliciosas firmadas que leen los datos PIM y los envían a un atacante utilizando distintos mecanismos de transporte.</a:t>
            </a:r>
          </a:p>
          <a:p>
            <a:pPr lvl="1"/>
            <a:r>
              <a:rPr lang="es-BO" sz="1600" dirty="0"/>
              <a:t>Las aplicaciones maliciosas también pueden eliminar o modificar datos PIM</a:t>
            </a:r>
          </a:p>
          <a:p>
            <a:endParaRPr lang="es-BO" sz="2000" dirty="0"/>
          </a:p>
          <a:p>
            <a:r>
              <a:rPr lang="es-BO" sz="2000" dirty="0"/>
              <a:t>Vulnerabilidades de conexiones TCP/IP</a:t>
            </a:r>
          </a:p>
          <a:p>
            <a:pPr lvl="1"/>
            <a:r>
              <a:rPr lang="es-BO" sz="1600" dirty="0"/>
              <a:t>Si el firewall del dispositivo está apagado, las aplicaciones firmadas pueden abrir conexiones TCP sin que el usuario lo note.</a:t>
            </a:r>
          </a:p>
          <a:p>
            <a:pPr lvl="1"/>
            <a:r>
              <a:rPr lang="es-BO" sz="1600" dirty="0"/>
              <a:t>Las aplicaciones maliciosas instaladas pueden crear una conexión reversa con el atacante </a:t>
            </a:r>
            <a:r>
              <a:rPr lang="es-BO" sz="1600" dirty="0" smtClean="0"/>
              <a:t>habilitándolo </a:t>
            </a:r>
            <a:r>
              <a:rPr lang="es-BO" sz="1600" dirty="0"/>
              <a:t>a utilizar el dispositivo infectado como un proxy TCP y obtener acceso a los recursos internos de la organización.</a:t>
            </a:r>
          </a:p>
          <a:p>
            <a:pPr lvl="1"/>
            <a:r>
              <a:rPr lang="es-BO" sz="1600" dirty="0"/>
              <a:t>Los atacantes también pueden explotar la conexión TCP reversa para </a:t>
            </a:r>
            <a:r>
              <a:rPr lang="es-BO" sz="1600" dirty="0"/>
              <a:t>backdoors</a:t>
            </a:r>
            <a:r>
              <a:rPr lang="es-BO" sz="1600" dirty="0"/>
              <a:t> y realizar varios ataques de obtención de información.</a:t>
            </a:r>
          </a:p>
        </p:txBody>
      </p:sp>
    </p:spTree>
    <p:extLst>
      <p:ext uri="{BB962C8B-B14F-4D97-AF65-F5344CB8AC3E}">
        <p14:creationId xmlns:p14="http://schemas.microsoft.com/office/powerpoint/2010/main" val="2618709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Grey-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Technology-PowerPoint-Template</Template>
  <TotalTime>150</TotalTime>
  <Words>7124</Words>
  <Application>Microsoft Office PowerPoint</Application>
  <PresentationFormat>Presentación en pantalla (4:3)</PresentationFormat>
  <Paragraphs>597</Paragraphs>
  <Slides>125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125</vt:i4>
      </vt:variant>
    </vt:vector>
  </HeadingPairs>
  <TitlesOfParts>
    <vt:vector size="129" baseType="lpstr">
      <vt:lpstr>Arial</vt:lpstr>
      <vt:lpstr>Calibri</vt:lpstr>
      <vt:lpstr>Microsoft New Tai Lue</vt:lpstr>
      <vt:lpstr>Blue-Grey-PowerPoint-Template</vt:lpstr>
      <vt:lpstr>16 Hackeando Plataformas móviles</vt:lpstr>
      <vt:lpstr>Introducción</vt:lpstr>
      <vt:lpstr>Terminologías</vt:lpstr>
      <vt:lpstr>Vectores de ataque</vt:lpstr>
      <vt:lpstr>Vulnerabilidades y Riesgos</vt:lpstr>
      <vt:lpstr>Vulnerabilidades y Riesgos</vt:lpstr>
      <vt:lpstr>Problemas de Seguridad en las App Stores</vt:lpstr>
      <vt:lpstr>Problemas de Seguridad en las App Stores</vt:lpstr>
      <vt:lpstr>Amenazas de Malware Móvil</vt:lpstr>
      <vt:lpstr>Problemas de Seguridad en App Sandboxing</vt:lpstr>
      <vt:lpstr>Android</vt:lpstr>
      <vt:lpstr>Arquitectura de Android</vt:lpstr>
      <vt:lpstr>Arquitectura de Android</vt:lpstr>
      <vt:lpstr>Arquitectura de Android</vt:lpstr>
      <vt:lpstr>Arquitectura de Android</vt:lpstr>
      <vt:lpstr>Arquitectura de Android</vt:lpstr>
      <vt:lpstr>Android Device Administration API</vt:lpstr>
      <vt:lpstr>Android Device Administration API</vt:lpstr>
      <vt:lpstr>Android Rooting</vt:lpstr>
      <vt:lpstr>Rooteando Teléfonos Android con SuperOneClick</vt:lpstr>
      <vt:lpstr>Rooteando Teléfonos Android con SuperOneClick</vt:lpstr>
      <vt:lpstr>Rooteando Teléfonos Android con Superboot</vt:lpstr>
      <vt:lpstr>Herramientas de Rooteo de Android</vt:lpstr>
      <vt:lpstr>Session Hijacking utilizando DroidSheep</vt:lpstr>
      <vt:lpstr>Session Hijacking utilizando DroidSheep</vt:lpstr>
      <vt:lpstr>Sniffer para Android: FaceNiff</vt:lpstr>
      <vt:lpstr>Sniffer para Android: FaceNiff</vt:lpstr>
      <vt:lpstr>Troyano para Android: ZitMo (Zeus-in-the-Mobile)</vt:lpstr>
      <vt:lpstr>Troyano para Android: ZitMo (Zeus-in-the-Mobile)</vt:lpstr>
      <vt:lpstr>Troyano para Android: GingerBreak</vt:lpstr>
      <vt:lpstr>Troyano para Android: GingerBreak</vt:lpstr>
      <vt:lpstr>Troyano para Android: AcnetSteal</vt:lpstr>
      <vt:lpstr>Troyano para Android: Cawitt</vt:lpstr>
      <vt:lpstr>Troyano para Android: Cawitt</vt:lpstr>
      <vt:lpstr>Troyano para Android: Frogonal</vt:lpstr>
      <vt:lpstr>Troyano para Android: Frogonal</vt:lpstr>
      <vt:lpstr>Troyano para Android: Gamex</vt:lpstr>
      <vt:lpstr>Troyano para Android: Gamex</vt:lpstr>
      <vt:lpstr>Troyano para Android: KabStamper</vt:lpstr>
      <vt:lpstr>Troyano para Android: KabStamper</vt:lpstr>
      <vt:lpstr>Troyano para Android: Mania</vt:lpstr>
      <vt:lpstr>Troyano para Android: Mania</vt:lpstr>
      <vt:lpstr>Troyano para Android: PremiumSMS</vt:lpstr>
      <vt:lpstr>Troyano para Android: SMSSpy</vt:lpstr>
      <vt:lpstr>Troyano para Android: SMSSpy</vt:lpstr>
      <vt:lpstr>Troyano para Android: DroidLive SMS</vt:lpstr>
      <vt:lpstr>Troyano para Android: DroidLive SMS</vt:lpstr>
      <vt:lpstr>Troyano para Android: UpdtKiller</vt:lpstr>
      <vt:lpstr>Troyano para Android: UpdtKiller</vt:lpstr>
      <vt:lpstr>Troyano para Android: FakeToken</vt:lpstr>
      <vt:lpstr>Troyano para Android: FakeToken</vt:lpstr>
      <vt:lpstr>Asegurando dispositivos Android</vt:lpstr>
      <vt:lpstr>Política de Aplicaciones de Dispositivo Google</vt:lpstr>
      <vt:lpstr>Política de Aplicaciones de Dispositivo Google</vt:lpstr>
      <vt:lpstr>Limpieza remota de servicios</vt:lpstr>
      <vt:lpstr>Herramienta de Seguridad Android: DroidSheep Guard</vt:lpstr>
      <vt:lpstr>Herramienta de Seguridad Android: DroidSheep Guard</vt:lpstr>
      <vt:lpstr>Escaner de Vulnerabilidades para Android: X-Ray</vt:lpstr>
      <vt:lpstr>Escaner de Vulnerabilidades para Android: X-Ray</vt:lpstr>
      <vt:lpstr>Herramienta de Test de Intrusión para Android: Android Network Toolkit - Anti</vt:lpstr>
      <vt:lpstr>Herramienta de Test de Intrusión para Android: Android Network Toolkit - Anti</vt:lpstr>
      <vt:lpstr>Herramientas de rastreo Android</vt:lpstr>
      <vt:lpstr>Hackeando IOS</vt:lpstr>
      <vt:lpstr>Jailbreaking iOS</vt:lpstr>
      <vt:lpstr>Tipos de Jailbreaking</vt:lpstr>
      <vt:lpstr>Técnicas Jailbreaking</vt:lpstr>
      <vt:lpstr>Técnicas Jailbreaking</vt:lpstr>
      <vt:lpstr>Aplicación para dispositivos Jailbreakeados: Cydia</vt:lpstr>
      <vt:lpstr>Aplicación para dispositivos Jailbreakeados: Cydia</vt:lpstr>
      <vt:lpstr>Herramientas Jailbreaking: RedSn0w y Absinthe</vt:lpstr>
      <vt:lpstr>Herramientas Jailbreaking: RedSn0w y Absinthe</vt:lpstr>
      <vt:lpstr>Jailbreak iOS 6 atado utilizando RedSn0w</vt:lpstr>
      <vt:lpstr>Herramienta Jailbreaking: Sn0wbreeze</vt:lpstr>
      <vt:lpstr>Herramienta Jailbreaking: Sn0wbreeze</vt:lpstr>
      <vt:lpstr>Herramienta Jailbreaking: PwnageTool</vt:lpstr>
      <vt:lpstr>Herramienta Jailbreaking: PwnageTool</vt:lpstr>
      <vt:lpstr>Herramienta Jailbreaking: LimeRa1n</vt:lpstr>
      <vt:lpstr>Herramienta Jailbreaking: LimeRa1n</vt:lpstr>
      <vt:lpstr>Herramienta Jailbreak: Jailbreakme</vt:lpstr>
      <vt:lpstr>Herramienta Jailbreak: Jailbreakme</vt:lpstr>
      <vt:lpstr>Herramienta Jailbreak: Blackra1n</vt:lpstr>
      <vt:lpstr>Herramienta Jailbreak: Blackra1n</vt:lpstr>
      <vt:lpstr>Herramienta Jailbreak: Spirit</vt:lpstr>
      <vt:lpstr>Guía para asegurar iOS</vt:lpstr>
      <vt:lpstr>Guía para asegurar iOS</vt:lpstr>
      <vt:lpstr>Herramientas de Seguimiento iOS</vt:lpstr>
      <vt:lpstr>Hackeando Windows Phone</vt:lpstr>
      <vt:lpstr>Arquitectura Windows Phone</vt:lpstr>
      <vt:lpstr>Proceso de Arranque Seguro</vt:lpstr>
      <vt:lpstr>Proceso de Arranque Seguro</vt:lpstr>
      <vt:lpstr>Guía para asegurar sistemas con Windows Phone</vt:lpstr>
      <vt:lpstr>Hackeando Blackberry</vt:lpstr>
      <vt:lpstr>Hackeando Blackberry</vt:lpstr>
      <vt:lpstr>Vectores de ataque BlackBerry</vt:lpstr>
      <vt:lpstr>Firma de código malicioso</vt:lpstr>
      <vt:lpstr>Exploits de archivos JAD y Manipulación de Procesos de memoria</vt:lpstr>
      <vt:lpstr>Exploits SMS</vt:lpstr>
      <vt:lpstr>Exploits de correos electrónicos</vt:lpstr>
      <vt:lpstr>Ataques a datos PIM y vulnerabilidades de conexiones TCP/IP</vt:lpstr>
      <vt:lpstr>Spyware Blackberry: FindSpy Mobile</vt:lpstr>
      <vt:lpstr>Spyware Blackberry: FindSpy Mobile</vt:lpstr>
      <vt:lpstr>Guía para asegurar dispositivos BlackBerry</vt:lpstr>
      <vt:lpstr>Administración de Dispositivos Móviles (MDM)</vt:lpstr>
      <vt:lpstr>Arquitectura MDM</vt:lpstr>
      <vt:lpstr>Solución MDM: MaaS360 Mobile Device Management</vt:lpstr>
      <vt:lpstr>Solución MDM: MaaS360 Mobile Device Management</vt:lpstr>
      <vt:lpstr>Soluciones MDM</vt:lpstr>
      <vt:lpstr>Guía General para Seguridad en Plataformas Móviles</vt:lpstr>
      <vt:lpstr>Guía General para Seguridad en Plataformas Móviles</vt:lpstr>
      <vt:lpstr>Guía General para Seguridad en Plataformas Móviles</vt:lpstr>
      <vt:lpstr>Guía General para Seguridad en Plataformas Móviles</vt:lpstr>
      <vt:lpstr>Guía para el Administrador de Seguridad en Plataformas Móviles</vt:lpstr>
      <vt:lpstr>Herramienta de Protección Móvil: BullGuard Mobile Security</vt:lpstr>
      <vt:lpstr>Herramienta de Protección Móvil: Lookout</vt:lpstr>
      <vt:lpstr>Herramienta de Protección Móvil: WISeID</vt:lpstr>
      <vt:lpstr>Herramientas de Protección Móvil</vt:lpstr>
      <vt:lpstr>Test de Intrusión para Android</vt:lpstr>
      <vt:lpstr>Presentación de PowerPoint</vt:lpstr>
      <vt:lpstr>Test de Intrusión para iOS</vt:lpstr>
      <vt:lpstr>Presentación de PowerPoint</vt:lpstr>
      <vt:lpstr>Test de Intrusión para Windows Phone</vt:lpstr>
      <vt:lpstr>Presentación de PowerPoint</vt:lpstr>
      <vt:lpstr>Presentación de PowerPoint</vt:lpstr>
      <vt:lpstr>Presentación de PowerPoint</vt:lpstr>
      <vt:lpstr>¡Muchas Gracias!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Julio</dc:creator>
  <cp:lastModifiedBy>Julio Iglesias</cp:lastModifiedBy>
  <cp:revision>50</cp:revision>
  <dcterms:created xsi:type="dcterms:W3CDTF">2013-11-09T01:50:01Z</dcterms:created>
  <dcterms:modified xsi:type="dcterms:W3CDTF">2014-07-08T01:46:47Z</dcterms:modified>
</cp:coreProperties>
</file>